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B90A-A5A1-44DA-ADF4-C545D6B6DB99}" type="datetimeFigureOut">
              <a:rPr lang="en-GB" smtClean="0"/>
              <a:t>24/06/2013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A9F2-7AB9-4767-B2D5-C2D33A37F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5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A9F2-7AB9-4767-B2D5-C2D33A37FF6E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96B4E-8DBE-422A-843F-82B91C6A6FAE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558A4B-F735-4EDF-8138-17BC114BCA94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955B7-3470-4C30-8B4C-AC1E97E0E59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A9F2-7AB9-4767-B2D5-C2D33A37FF6E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A9F2-7AB9-4767-B2D5-C2D33A37FF6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A9F2-7AB9-4767-B2D5-C2D33A37FF6E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A9F2-7AB9-4767-B2D5-C2D33A37FF6E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A9F2-7AB9-4767-B2D5-C2D33A37FF6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A9F2-7AB9-4767-B2D5-C2D33A37FF6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A9F2-7AB9-4767-B2D5-C2D33A37FF6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543179-43DC-416C-95CD-02D42B2126C3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556DEA-26F0-4A2B-B9D2-D8CEE5187923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E354E5-309E-4912-871E-ED1E78D18064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24/06/2013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WebBootCaT</a:t>
            </a:r>
            <a:r>
              <a:rPr lang="en-GB" dirty="0" smtClean="0"/>
              <a:t> usage 2010-2013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Adam Kilgarriff</a:t>
            </a:r>
          </a:p>
          <a:p>
            <a:r>
              <a:rPr lang="en-GB" dirty="0" smtClean="0"/>
              <a:t>Lexical Computing Ltd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CCBC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331913" y="1773238"/>
            <a:ext cx="7634287" cy="4114800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Input: L1, L1 seeds, L2</a:t>
            </a:r>
          </a:p>
          <a:p>
            <a:r>
              <a:rPr lang="en-GB" dirty="0" smtClean="0">
                <a:ea typeface="ＭＳ Ｐゴシック" pitchFamily="34" charset="-128"/>
              </a:rPr>
              <a:t>Bilingual dictionary</a:t>
            </a:r>
          </a:p>
          <a:p>
            <a:r>
              <a:rPr lang="en-GB" dirty="0" smtClean="0">
                <a:ea typeface="ＭＳ Ｐゴシック" pitchFamily="34" charset="-128"/>
              </a:rPr>
              <a:t>Bootcat 2 corpora</a:t>
            </a:r>
          </a:p>
          <a:p>
            <a:r>
              <a:rPr lang="en-GB" dirty="0" smtClean="0">
                <a:ea typeface="ＭＳ Ｐゴシック" pitchFamily="34" charset="-128"/>
              </a:rPr>
              <a:t>Bilingual word sketches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214B01-3159-40CC-B478-015AF1A5E5ED}" type="slidenum">
              <a:rPr lang="it-IT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C4235F-57C7-4B26-924E-AB594D881025}" type="slidenum">
              <a:rPr lang="it-IT"/>
              <a:pPr/>
              <a:t>11</a:t>
            </a:fld>
            <a:endParaRPr lang="it-IT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5374938" y="-1755775"/>
            <a:ext cx="27893963" cy="111569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Matching seeds – how?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1547813" y="2209799"/>
            <a:ext cx="7010400" cy="41910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User translates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Yes but limited</a:t>
            </a:r>
          </a:p>
          <a:p>
            <a:r>
              <a:rPr lang="en-US" dirty="0" smtClean="0">
                <a:ea typeface="ＭＳ Ｐゴシック" pitchFamily="34" charset="-128"/>
              </a:rPr>
              <a:t>Bilingual dictionary</a:t>
            </a:r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Yes but finding them??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Induced dictionary </a:t>
            </a:r>
            <a:r>
              <a:rPr lang="en-US" sz="2400" dirty="0" smtClean="0">
                <a:ea typeface="ＭＳ Ｐゴシック" pitchFamily="34" charset="-128"/>
              </a:rPr>
              <a:t>from EUROPARL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FF3300"/>
                </a:solidFill>
                <a:ea typeface="ＭＳ Ｐゴシック" pitchFamily="34" charset="-128"/>
              </a:rPr>
              <a:t>Wikipedia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Matching </a:t>
            </a:r>
            <a:r>
              <a:rPr lang="en-US" sz="2400" smtClean="0">
                <a:ea typeface="ＭＳ Ｐゴシック" pitchFamily="34" charset="-128"/>
              </a:rPr>
              <a:t>articles</a:t>
            </a:r>
          </a:p>
          <a:p>
            <a:pPr lvl="1"/>
            <a:endParaRPr lang="en-US" sz="2400" dirty="0" smtClean="0">
              <a:ea typeface="ＭＳ Ｐゴシック" pitchFamily="34" charset="-128"/>
            </a:endParaRPr>
          </a:p>
          <a:p>
            <a:pPr marL="109728" indent="0">
              <a:buNone/>
            </a:pPr>
            <a:r>
              <a:rPr lang="en-US" dirty="0" smtClean="0">
                <a:ea typeface="ＭＳ Ｐゴシック" pitchFamily="34" charset="-128"/>
              </a:rPr>
              <a:t>Measuring comparability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Li and </a:t>
            </a:r>
            <a:r>
              <a:rPr lang="en-US" dirty="0" err="1" smtClean="0">
                <a:ea typeface="ＭＳ Ｐゴシック" pitchFamily="34" charset="-128"/>
              </a:rPr>
              <a:t>Gaussier</a:t>
            </a:r>
            <a:r>
              <a:rPr lang="en-US" dirty="0" smtClean="0">
                <a:ea typeface="ＭＳ Ｐゴシック" pitchFamily="34" charset="-128"/>
              </a:rPr>
              <a:t>, Serge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Corpus Architect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Part of </a:t>
            </a:r>
            <a:r>
              <a:rPr lang="en-GB" dirty="0" err="1" smtClean="0"/>
              <a:t>SkE</a:t>
            </a:r>
            <a:r>
              <a:rPr lang="en-GB" dirty="0" smtClean="0"/>
              <a:t> web service</a:t>
            </a:r>
          </a:p>
          <a:p>
            <a:r>
              <a:rPr lang="en-GB" dirty="0" smtClean="0"/>
              <a:t>Building/managing corpora</a:t>
            </a:r>
          </a:p>
          <a:p>
            <a:pPr lvl="1"/>
            <a:r>
              <a:rPr lang="en-GB" dirty="0" smtClean="0"/>
              <a:t>WBC is one way of adding text</a:t>
            </a:r>
          </a:p>
          <a:p>
            <a:pPr lvl="1"/>
            <a:r>
              <a:rPr lang="en-GB" dirty="0" smtClean="0"/>
              <a:t>Others</a:t>
            </a:r>
          </a:p>
          <a:p>
            <a:pPr lvl="2"/>
            <a:r>
              <a:rPr lang="en-GB" dirty="0" smtClean="0"/>
              <a:t>Upload from your computer</a:t>
            </a:r>
          </a:p>
          <a:p>
            <a:pPr lvl="2"/>
            <a:r>
              <a:rPr lang="en-GB" dirty="0" smtClean="0"/>
              <a:t>Point to specified URLs</a:t>
            </a:r>
          </a:p>
          <a:p>
            <a:pPr lvl="2"/>
            <a:r>
              <a:rPr lang="en-GB" dirty="0" smtClean="0"/>
              <a:t>(recent request: whole site)</a:t>
            </a:r>
          </a:p>
          <a:p>
            <a:pPr lvl="1"/>
            <a:r>
              <a:rPr lang="en-GB" dirty="0" smtClean="0"/>
              <a:t>One corpus can be multiple data sets</a:t>
            </a:r>
          </a:p>
          <a:p>
            <a:pPr lvl="1"/>
            <a:r>
              <a:rPr lang="en-GB" dirty="0" smtClean="0"/>
              <a:t>Other services</a:t>
            </a:r>
          </a:p>
          <a:p>
            <a:pPr lvl="2"/>
            <a:r>
              <a:rPr lang="en-GB" dirty="0" smtClean="0"/>
              <a:t>Cleaning, de-duping, lemmatising, tagging</a:t>
            </a:r>
          </a:p>
          <a:p>
            <a:pPr lvl="2">
              <a:buNone/>
            </a:pPr>
            <a:r>
              <a:rPr lang="en-GB" dirty="0" smtClean="0"/>
              <a:t>+ explore in </a:t>
            </a:r>
            <a:r>
              <a:rPr lang="en-GB" dirty="0" err="1" smtClean="0"/>
              <a:t>SkE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41 people</a:t>
            </a:r>
          </a:p>
          <a:p>
            <a:pPr lvl="1"/>
            <a:r>
              <a:rPr lang="en-GB" dirty="0" smtClean="0"/>
              <a:t>Original command line	8</a:t>
            </a:r>
          </a:p>
          <a:p>
            <a:pPr lvl="1"/>
            <a:r>
              <a:rPr lang="en-GB" dirty="0" smtClean="0"/>
              <a:t>Bologna Front End               16</a:t>
            </a:r>
          </a:p>
          <a:p>
            <a:pPr lvl="1"/>
            <a:r>
              <a:rPr lang="en-GB" dirty="0" err="1" smtClean="0"/>
              <a:t>WebBootCaT</a:t>
            </a:r>
            <a:r>
              <a:rPr lang="en-GB" dirty="0" smtClean="0"/>
              <a:t>                          27</a:t>
            </a:r>
          </a:p>
          <a:p>
            <a:pPr lvl="1"/>
            <a:r>
              <a:rPr lang="en-GB" dirty="0" smtClean="0"/>
              <a:t>Other			1</a:t>
            </a:r>
          </a:p>
          <a:p>
            <a:endParaRPr lang="en-GB" dirty="0" smtClean="0"/>
          </a:p>
          <a:p>
            <a:r>
              <a:rPr lang="en-GB" dirty="0" smtClean="0"/>
              <a:t>How often?</a:t>
            </a:r>
          </a:p>
          <a:p>
            <a:pPr lvl="1"/>
            <a:r>
              <a:rPr lang="en-GB" dirty="0" smtClean="0"/>
              <a:t>Once a week or more            2</a:t>
            </a:r>
          </a:p>
          <a:p>
            <a:pPr lvl="1"/>
            <a:r>
              <a:rPr lang="en-GB" dirty="0" smtClean="0"/>
              <a:t>Most months	              7</a:t>
            </a:r>
          </a:p>
          <a:p>
            <a:pPr lvl="1"/>
            <a:r>
              <a:rPr lang="en-GB" dirty="0" smtClean="0"/>
              <a:t>Occasionally	            32		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for?</a:t>
            </a:r>
          </a:p>
          <a:p>
            <a:pPr lvl="1"/>
            <a:r>
              <a:rPr lang="en-US" dirty="0" smtClean="0"/>
              <a:t>Academic research           33</a:t>
            </a:r>
          </a:p>
          <a:p>
            <a:pPr lvl="1"/>
            <a:r>
              <a:rPr lang="en-US" dirty="0" smtClean="0"/>
              <a:t>Translation work                 5</a:t>
            </a:r>
          </a:p>
          <a:p>
            <a:pPr lvl="1"/>
            <a:r>
              <a:rPr lang="en-US" dirty="0" err="1" smtClean="0"/>
              <a:t>Tr</a:t>
            </a:r>
            <a:r>
              <a:rPr lang="en-US" dirty="0" smtClean="0"/>
              <a:t> teaching/learning          8</a:t>
            </a:r>
          </a:p>
          <a:p>
            <a:pPr lvl="1"/>
            <a:r>
              <a:rPr lang="en-US" dirty="0" err="1" smtClean="0"/>
              <a:t>Lg</a:t>
            </a:r>
            <a:r>
              <a:rPr lang="en-US" dirty="0" smtClean="0"/>
              <a:t> teaching/learning          9</a:t>
            </a:r>
          </a:p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&lt; 100 pages	          13</a:t>
            </a:r>
          </a:p>
          <a:p>
            <a:pPr lvl="1"/>
            <a:r>
              <a:rPr lang="en-US" dirty="0" smtClean="0"/>
              <a:t>100-1000   (</a:t>
            </a:r>
            <a:r>
              <a:rPr lang="en-US" dirty="0" err="1" smtClean="0"/>
              <a:t>ca</a:t>
            </a:r>
            <a:r>
              <a:rPr lang="en-US" dirty="0" smtClean="0"/>
              <a:t> 1m </a:t>
            </a:r>
            <a:r>
              <a:rPr lang="en-US" dirty="0" err="1" smtClean="0"/>
              <a:t>wds</a:t>
            </a:r>
            <a:r>
              <a:rPr lang="en-US" dirty="0" smtClean="0"/>
              <a:t>)   18</a:t>
            </a:r>
          </a:p>
          <a:p>
            <a:pPr lvl="1"/>
            <a:r>
              <a:rPr lang="en-US" dirty="0" smtClean="0"/>
              <a:t>Bigger                                  11</a:t>
            </a:r>
          </a:p>
          <a:p>
            <a:r>
              <a:rPr lang="en-US" dirty="0" smtClean="0"/>
              <a:t>Iterations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Basic, defaults                        8</a:t>
            </a:r>
          </a:p>
          <a:p>
            <a:pPr lvl="1"/>
            <a:r>
              <a:rPr lang="en-US" dirty="0" smtClean="0"/>
              <a:t>One round change </a:t>
            </a:r>
            <a:r>
              <a:rPr lang="en-US" dirty="0" err="1" smtClean="0"/>
              <a:t>params</a:t>
            </a:r>
            <a:r>
              <a:rPr lang="en-US" dirty="0" smtClean="0"/>
              <a:t> 15</a:t>
            </a:r>
          </a:p>
          <a:p>
            <a:pPr lvl="1"/>
            <a:r>
              <a:rPr lang="en-US" dirty="0" smtClean="0"/>
              <a:t>Iterations                                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Suggestions/comments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seeds </a:t>
            </a:r>
            <a:r>
              <a:rPr lang="en-US" dirty="0" err="1" smtClean="0"/>
              <a:t>wds</a:t>
            </a:r>
            <a:r>
              <a:rPr lang="en-US" dirty="0" smtClean="0"/>
              <a:t>: not possible to get corpus</a:t>
            </a:r>
          </a:p>
          <a:p>
            <a:r>
              <a:rPr lang="en-US" dirty="0" smtClean="0"/>
              <a:t>Sources’ reliability needs to be improved</a:t>
            </a:r>
          </a:p>
          <a:p>
            <a:r>
              <a:rPr lang="en-US" dirty="0" smtClean="0"/>
              <a:t>Less important now there is </a:t>
            </a:r>
            <a:r>
              <a:rPr lang="en-US" dirty="0" err="1" smtClean="0"/>
              <a:t>spiderling</a:t>
            </a:r>
            <a:endParaRPr lang="en-US" dirty="0" smtClean="0"/>
          </a:p>
          <a:p>
            <a:r>
              <a:rPr lang="en-US" dirty="0" smtClean="0"/>
              <a:t>Webinars please</a:t>
            </a:r>
          </a:p>
          <a:p>
            <a:r>
              <a:rPr lang="en-US" dirty="0" smtClean="0"/>
              <a:t>Better support for languages/character-encoding</a:t>
            </a:r>
          </a:p>
          <a:p>
            <a:pPr lvl="1"/>
            <a:r>
              <a:rPr lang="en-US" dirty="0" smtClean="0"/>
              <a:t>Japanese, Greek</a:t>
            </a:r>
          </a:p>
          <a:p>
            <a:r>
              <a:rPr lang="en-US" dirty="0" smtClean="0"/>
              <a:t>Apply over large static collection: </a:t>
            </a:r>
            <a:r>
              <a:rPr lang="en-US" dirty="0" err="1" smtClean="0"/>
              <a:t>replicablity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0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Suggestions/comments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seed </a:t>
            </a:r>
            <a:r>
              <a:rPr lang="en-US" dirty="0" err="1" smtClean="0"/>
              <a:t>wds</a:t>
            </a:r>
            <a:r>
              <a:rPr lang="en-US" dirty="0" smtClean="0"/>
              <a:t>: not possible to get corpus</a:t>
            </a:r>
          </a:p>
          <a:p>
            <a:r>
              <a:rPr lang="en-US" dirty="0" smtClean="0"/>
              <a:t>Sources’ reliability needs to be improved</a:t>
            </a:r>
          </a:p>
          <a:p>
            <a:r>
              <a:rPr lang="en-US" dirty="0" smtClean="0"/>
              <a:t>Less important now there is </a:t>
            </a:r>
            <a:r>
              <a:rPr lang="en-US" dirty="0" err="1" smtClean="0"/>
              <a:t>spiderling</a:t>
            </a:r>
            <a:endParaRPr lang="en-US" dirty="0" smtClean="0"/>
          </a:p>
          <a:p>
            <a:r>
              <a:rPr lang="en-US" dirty="0" smtClean="0"/>
              <a:t>Webinars please</a:t>
            </a:r>
          </a:p>
          <a:p>
            <a:r>
              <a:rPr lang="en-US" dirty="0" smtClean="0"/>
              <a:t>Better support for languages/character-encoding</a:t>
            </a:r>
          </a:p>
          <a:p>
            <a:pPr lvl="1"/>
            <a:r>
              <a:rPr lang="en-US" dirty="0" smtClean="0"/>
              <a:t>Japanese, Greek (3/12 comments)</a:t>
            </a:r>
          </a:p>
          <a:p>
            <a:r>
              <a:rPr lang="en-US" dirty="0" smtClean="0"/>
              <a:t>Apply over large static collection: </a:t>
            </a:r>
            <a:r>
              <a:rPr lang="en-US" dirty="0" err="1" smtClean="0"/>
              <a:t>replicability</a:t>
            </a:r>
            <a:endParaRPr lang="en-US" dirty="0" smtClean="0"/>
          </a:p>
          <a:p>
            <a:r>
              <a:rPr lang="en-US" dirty="0" smtClean="0"/>
              <a:t> More data with more relevant content please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1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BootCat</a:t>
            </a:r>
            <a:r>
              <a:rPr lang="en-GB" dirty="0" smtClean="0"/>
              <a:t> publication 2004</a:t>
            </a:r>
          </a:p>
          <a:p>
            <a:r>
              <a:rPr lang="en-GB" dirty="0" smtClean="0"/>
              <a:t>Exciting but</a:t>
            </a:r>
          </a:p>
          <a:p>
            <a:pPr lvl="1"/>
            <a:r>
              <a:rPr lang="en-GB" dirty="0" smtClean="0"/>
              <a:t>Classes of students with no </a:t>
            </a:r>
            <a:r>
              <a:rPr lang="en-GB" dirty="0" err="1" smtClean="0"/>
              <a:t>unix</a:t>
            </a:r>
            <a:r>
              <a:rPr lang="en-GB" dirty="0" smtClean="0"/>
              <a:t> skills</a:t>
            </a:r>
          </a:p>
          <a:p>
            <a:pPr lvl="1"/>
            <a:r>
              <a:rPr lang="en-GB" dirty="0" smtClean="0"/>
              <a:t>permissions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</a:t>
            </a:r>
          </a:p>
          <a:p>
            <a:r>
              <a:rPr lang="en-GB" dirty="0" smtClean="0">
                <a:sym typeface="Wingdings" pitchFamily="2" charset="2"/>
              </a:rPr>
              <a:t>Sketch Engine: already running web service </a:t>
            </a:r>
            <a:r>
              <a:rPr lang="en-GB" i="1" dirty="0" smtClean="0">
                <a:sym typeface="Wingdings" pitchFamily="2" charset="2"/>
              </a:rPr>
              <a:t>so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2006: </a:t>
            </a:r>
            <a:r>
              <a:rPr lang="en-GB" dirty="0" err="1" smtClean="0">
                <a:sym typeface="Wingdings" pitchFamily="2" charset="2"/>
              </a:rPr>
              <a:t>WebBootCaT</a:t>
            </a:r>
            <a:endParaRPr lang="en-GB" dirty="0" smtClean="0">
              <a:sym typeface="Wingdings" pitchFamily="2" charset="2"/>
            </a:endParaRPr>
          </a:p>
          <a:p>
            <a:pPr lvl="1"/>
            <a:r>
              <a:rPr lang="en-GB" dirty="0" smtClean="0">
                <a:sym typeface="Wingdings" pitchFamily="2" charset="2"/>
              </a:rPr>
              <a:t>All on our server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load corpora into Sketch Engine</a:t>
            </a:r>
          </a:p>
          <a:p>
            <a:r>
              <a:rPr lang="en-GB" dirty="0" err="1" smtClean="0">
                <a:sym typeface="Wingdings" pitchFamily="2" charset="2"/>
              </a:rPr>
              <a:t>BootCaT</a:t>
            </a:r>
            <a:r>
              <a:rPr lang="en-GB" dirty="0" smtClean="0">
                <a:sym typeface="Wingdings" pitchFamily="2" charset="2"/>
              </a:rPr>
              <a:t> Front End (2011?)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WBC usage 2010-2013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12,199 runs to build 8,832 corpora </a:t>
            </a:r>
          </a:p>
          <a:p>
            <a:pPr lvl="1"/>
            <a:r>
              <a:rPr lang="en-GB" dirty="0" smtClean="0"/>
              <a:t>Ave: 1.38 iterations per corpus</a:t>
            </a:r>
          </a:p>
          <a:p>
            <a:pPr lvl="1"/>
            <a:r>
              <a:rPr lang="en-GB" dirty="0" smtClean="0"/>
              <a:t>User selected keywords to iterate 673 times</a:t>
            </a:r>
          </a:p>
          <a:p>
            <a:r>
              <a:rPr lang="en-GB" dirty="0" smtClean="0"/>
              <a:t>Users:</a:t>
            </a:r>
          </a:p>
          <a:p>
            <a:pPr lvl="1"/>
            <a:r>
              <a:rPr lang="en-GB" dirty="0" smtClean="0"/>
              <a:t>1131 people used it once</a:t>
            </a:r>
          </a:p>
          <a:p>
            <a:pPr lvl="1"/>
            <a:r>
              <a:rPr lang="en-GB" dirty="0" smtClean="0"/>
              <a:t>1590 people: 2-10 times</a:t>
            </a:r>
          </a:p>
          <a:p>
            <a:pPr lvl="1"/>
            <a:r>
              <a:rPr lang="en-GB" dirty="0" smtClean="0"/>
              <a:t>177 people: 11-50 times</a:t>
            </a:r>
          </a:p>
          <a:p>
            <a:pPr lvl="1"/>
            <a:r>
              <a:rPr lang="en-GB" dirty="0" smtClean="0"/>
              <a:t>18 people: over 50 times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Sizes of corpora (in words)</a:t>
            </a:r>
          </a:p>
          <a:p>
            <a:pPr lvl="1"/>
            <a:r>
              <a:rPr lang="en-GB" dirty="0" smtClean="0"/>
              <a:t>Still-existing corpora only</a:t>
            </a:r>
          </a:p>
          <a:p>
            <a:pPr lvl="2"/>
            <a:r>
              <a:rPr lang="en-GB" dirty="0" smtClean="0"/>
              <a:t>Under 25k: 663</a:t>
            </a:r>
          </a:p>
          <a:p>
            <a:pPr lvl="2"/>
            <a:r>
              <a:rPr lang="en-GB" dirty="0" smtClean="0"/>
              <a:t>25-100k:     945</a:t>
            </a:r>
          </a:p>
          <a:p>
            <a:pPr lvl="2"/>
            <a:r>
              <a:rPr lang="en-GB" dirty="0" smtClean="0"/>
              <a:t>100k-1m:    889</a:t>
            </a:r>
          </a:p>
          <a:p>
            <a:pPr lvl="2"/>
            <a:r>
              <a:rPr lang="en-GB" dirty="0" smtClean="0"/>
              <a:t>Over 1m:       33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NB</a:t>
            </a:r>
          </a:p>
          <a:p>
            <a:pPr lvl="1"/>
            <a:r>
              <a:rPr lang="en-GB" dirty="0" smtClean="0"/>
              <a:t>a paying service</a:t>
            </a:r>
          </a:p>
          <a:p>
            <a:pPr lvl="1"/>
            <a:r>
              <a:rPr lang="en-GB" dirty="0" smtClean="0"/>
              <a:t>default quota is 1m</a:t>
            </a:r>
          </a:p>
          <a:p>
            <a:pPr lvl="2"/>
            <a:r>
              <a:rPr lang="en-GB" dirty="0" smtClean="0"/>
              <a:t>pay more for more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828800"/>
          </a:xfrm>
        </p:spPr>
        <p:txBody>
          <a:bodyPr>
            <a:normAutofit/>
          </a:bodyPr>
          <a:lstStyle/>
          <a:p>
            <a:r>
              <a:rPr lang="en-GB" dirty="0" err="1" smtClean="0"/>
              <a:t>BootCaT</a:t>
            </a:r>
            <a:r>
              <a:rPr lang="en-GB" dirty="0" smtClean="0"/>
              <a:t> Front End</a:t>
            </a:r>
            <a:br>
              <a:rPr lang="en-GB" dirty="0" smtClean="0"/>
            </a:br>
            <a:r>
              <a:rPr lang="en-GB" sz="1800" dirty="0" smtClean="0"/>
              <a:t>Stats from Eros </a:t>
            </a:r>
            <a:r>
              <a:rPr lang="en-GB" sz="1800" dirty="0" err="1" smtClean="0"/>
              <a:t>Zanchetta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514599"/>
          <a:ext cx="8001000" cy="3505200"/>
        </p:xfrm>
        <a:graphic>
          <a:graphicData uri="http://schemas.openxmlformats.org/drawingml/2006/table">
            <a:tbl>
              <a:tblPr/>
              <a:tblGrid>
                <a:gridCol w="4638940"/>
                <a:gridCol w="1733745"/>
                <a:gridCol w="1628315"/>
              </a:tblGrid>
              <a:tr h="70938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latin typeface="Arial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/>
                        </a:rPr>
                        <a:t>Including Bologna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/>
                        </a:rPr>
                        <a:t>Excluding Bologna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704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latin typeface="Arial"/>
                        </a:rPr>
                        <a:t>Total number of known </a:t>
                      </a:r>
                      <a:r>
                        <a:rPr lang="en-GB" sz="1800" b="0" i="0" u="none" strike="noStrike" dirty="0" err="1">
                          <a:latin typeface="Arial"/>
                        </a:rPr>
                        <a:t>BootCaT</a:t>
                      </a:r>
                      <a:r>
                        <a:rPr lang="en-GB" sz="1800" b="0" i="0" u="none" strike="noStrike" dirty="0">
                          <a:latin typeface="Arial"/>
                        </a:rPr>
                        <a:t> installations (since August 5, 2011)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/>
                        </a:rPr>
                        <a:t>3284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/>
                        </a:rPr>
                        <a:t>2165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3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latin typeface="Arial"/>
                        </a:rPr>
                        <a:t>Number of times each instance was used 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err="1">
                          <a:latin typeface="Arial"/>
                        </a:rPr>
                        <a:t>Zipfian</a:t>
                      </a:r>
                      <a:r>
                        <a:rPr lang="en-GB" sz="1800" b="0" i="0" u="none" strike="noStrike" dirty="0">
                          <a:latin typeface="Arial"/>
                        </a:rPr>
                        <a:t> distribution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/>
                        </a:rPr>
                        <a:t>Zipfian distribution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3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latin typeface="Arial"/>
                        </a:rPr>
                        <a:t>BootCaT installations used at least once since January 1, 2013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latin typeface="Arial"/>
                        </a:rPr>
                        <a:t>858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latin typeface="Arial"/>
                        </a:rPr>
                        <a:t>712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 engines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Achilles heel of </a:t>
            </a:r>
            <a:r>
              <a:rPr lang="en-GB" dirty="0" err="1" smtClean="0"/>
              <a:t>BootCaT</a:t>
            </a:r>
            <a:endParaRPr lang="en-GB" dirty="0" smtClean="0"/>
          </a:p>
          <a:p>
            <a:r>
              <a:rPr lang="en-GB" dirty="0" smtClean="0"/>
              <a:t>WBC</a:t>
            </a:r>
          </a:p>
          <a:p>
            <a:pPr lvl="1"/>
            <a:r>
              <a:rPr lang="en-GB" dirty="0" smtClean="0"/>
              <a:t>Was Yahoo</a:t>
            </a:r>
          </a:p>
          <a:p>
            <a:pPr lvl="2"/>
            <a:r>
              <a:rPr lang="en-GB" dirty="0" smtClean="0"/>
              <a:t>Changes to API </a:t>
            </a:r>
            <a:r>
              <a:rPr lang="en-GB" dirty="0" smtClean="0">
                <a:sym typeface="Wingdings" pitchFamily="2" charset="2"/>
              </a:rPr>
              <a:t>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Costs 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2011 Change to Bing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Free up to 5000 queries / month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We make 3000-7000 /month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We pay a few Euros a month for up to 10,000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</p:spPr>
        <p:txBody>
          <a:bodyPr/>
          <a:lstStyle/>
          <a:p>
            <a:r>
              <a:rPr lang="en-GB" dirty="0" smtClean="0"/>
              <a:t>How big a corpus do we get?</a:t>
            </a:r>
            <a:endParaRPr lang="en-GB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1731963"/>
            <a:ext cx="782161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Observation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Specialist domain, L1</a:t>
            </a:r>
          </a:p>
          <a:p>
            <a:r>
              <a:rPr lang="en-GB" smtClean="0">
                <a:ea typeface="ＭＳ Ｐゴシック" pitchFamily="34" charset="-128"/>
              </a:rPr>
              <a:t>Specialist domain, L2</a:t>
            </a:r>
          </a:p>
          <a:p>
            <a:r>
              <a:rPr lang="en-GB" i="1" smtClean="0">
                <a:ea typeface="ＭＳ Ｐゴシック" pitchFamily="34" charset="-128"/>
              </a:rPr>
              <a:t>Matching terminology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C7E29-1A0D-493B-BA87-B71978CE08DF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Going multilingual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00213"/>
            <a:ext cx="7010400" cy="4319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600" dirty="0" smtClean="0">
                <a:ea typeface="ＭＳ Ｐゴシック" pitchFamily="34" charset="-128"/>
              </a:rPr>
              <a:t>Translate seeds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</a:rPr>
              <a:t>English: 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volcanology volcanologist "volcanic eruption" seismographs 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Eyjafjallajokull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geodic "deformation monitoring" tephra magma stratigraphic 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tephrochronology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geochronological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"volcanic ash" ablation 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rhyolitic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sz="2400" dirty="0" err="1" smtClean="0">
                <a:ea typeface="ＭＳ Ｐゴシック" pitchFamily="34" charset="-128"/>
                <a:cs typeface="Courier New" pitchFamily="49" charset="0"/>
              </a:rPr>
              <a:t>French</a:t>
            </a:r>
            <a:r>
              <a:rPr lang="en-GB" sz="2000" dirty="0" err="1" smtClean="0">
                <a:ea typeface="ＭＳ Ｐゴシック" pitchFamily="34" charset="-128"/>
                <a:cs typeface="Courier New" pitchFamily="49" charset="0"/>
              </a:rPr>
              <a:t>: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vulcanologue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volcanologie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"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éruption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volcanique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 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sismographes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Eyjafjallajokull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"surveillance de la 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déformation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 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géodiques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tephra magma 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téphrochronologiestratigraphique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géochronologiques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"de 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cendres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volcaniques</a:t>
            </a:r>
            <a:r>
              <a:rPr lang="en-GB" sz="15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 ablation </a:t>
            </a:r>
            <a:r>
              <a:rPr lang="en-GB" sz="15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rhyolitiques</a:t>
            </a:r>
            <a:endParaRPr lang="en-GB" sz="15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GB" sz="1500" dirty="0" smtClean="0">
              <a:latin typeface="Arial Black" pitchFamily="34" charset="0"/>
              <a:ea typeface="ＭＳ Ｐゴシック" pitchFamily="34" charset="-128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endParaRPr lang="en-GB" sz="1500" dirty="0" smtClean="0">
              <a:latin typeface="Arial Black" pitchFamily="34" charset="0"/>
              <a:ea typeface="ＭＳ Ｐゴシック" pitchFamily="34" charset="-128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GB" sz="2600" dirty="0" err="1" smtClean="0">
                <a:ea typeface="ＭＳ Ｐゴシック" pitchFamily="34" charset="-128"/>
              </a:rPr>
              <a:t>BootCaT</a:t>
            </a:r>
            <a:r>
              <a:rPr lang="en-GB" sz="2600" dirty="0" smtClean="0">
                <a:ea typeface="ＭＳ Ｐゴシック" pitchFamily="34" charset="-128"/>
              </a:rPr>
              <a:t> for English</a:t>
            </a:r>
          </a:p>
          <a:p>
            <a:pPr>
              <a:lnSpc>
                <a:spcPct val="90000"/>
              </a:lnSpc>
            </a:pPr>
            <a:r>
              <a:rPr lang="en-GB" sz="2600" dirty="0" err="1" smtClean="0">
                <a:ea typeface="ＭＳ Ｐゴシック" pitchFamily="34" charset="-128"/>
              </a:rPr>
              <a:t>BootCaT</a:t>
            </a:r>
            <a:r>
              <a:rPr lang="en-GB" sz="2600" dirty="0" smtClean="0">
                <a:ea typeface="ＭＳ Ｐゴシック" pitchFamily="34" charset="-128"/>
              </a:rPr>
              <a:t> for </a:t>
            </a:r>
            <a:r>
              <a:rPr lang="en-GB" sz="2600" dirty="0" smtClean="0">
                <a:ea typeface="ＭＳ Ｐゴシック" pitchFamily="34" charset="-128"/>
              </a:rPr>
              <a:t>French</a:t>
            </a:r>
          </a:p>
          <a:p>
            <a:pPr>
              <a:lnSpc>
                <a:spcPct val="90000"/>
              </a:lnSpc>
            </a:pPr>
            <a:endParaRPr lang="en-GB" sz="26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GB" sz="15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16002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</TotalTime>
  <Words>541</Words>
  <Application>Microsoft Macintosh PowerPoint</Application>
  <PresentationFormat>On-screen Show (4:3)</PresentationFormat>
  <Paragraphs>156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WebBootCaT usage 2010-2013</vt:lpstr>
      <vt:lpstr>History</vt:lpstr>
      <vt:lpstr>WBC usage 2010-2013</vt:lpstr>
      <vt:lpstr>BootCaT Front End Stats from Eros Zanchetta </vt:lpstr>
      <vt:lpstr>Search engines</vt:lpstr>
      <vt:lpstr>How big a corpus do we get?</vt:lpstr>
      <vt:lpstr>Observation</vt:lpstr>
      <vt:lpstr>Going multilingual</vt:lpstr>
      <vt:lpstr>PowerPoint Presentation</vt:lpstr>
      <vt:lpstr>CCBC</vt:lpstr>
      <vt:lpstr>PowerPoint Presentation</vt:lpstr>
      <vt:lpstr>Matching seeds – how?</vt:lpstr>
      <vt:lpstr>Corpus Architect</vt:lpstr>
      <vt:lpstr>Survey</vt:lpstr>
      <vt:lpstr>Suggestions/comments</vt:lpstr>
      <vt:lpstr>Suggestions/comments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WebBootCaT usage 2010-2013</dc:title>
  <dc:creator>Adam</dc:creator>
  <cp:lastModifiedBy>Adam Kilgarriff</cp:lastModifiedBy>
  <cp:revision>4</cp:revision>
  <dcterms:created xsi:type="dcterms:W3CDTF">2006-08-16T00:00:00Z</dcterms:created>
  <dcterms:modified xsi:type="dcterms:W3CDTF">2013-06-24T07:09:58Z</dcterms:modified>
</cp:coreProperties>
</file>