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8A41D-F809-4F9C-9CB6-FA8591BD646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5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Untitled Section" id="{B785EE10-0CDB-4098-9F3D-FCE9DF0F583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7" autoAdjust="0"/>
    <p:restoredTop sz="86387" autoAdjust="0"/>
  </p:normalViewPr>
  <p:slideViewPr>
    <p:cSldViewPr>
      <p:cViewPr>
        <p:scale>
          <a:sx n="90" d="100"/>
          <a:sy n="90" d="100"/>
        </p:scale>
        <p:origin x="-7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387-EBBE-4D13-BFD7-B5454E122328}" type="datetimeFigureOut">
              <a:rPr lang="sl-SI" smtClean="0"/>
              <a:t>23.6.2013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FD4E-B843-45CC-B18B-DAC694E95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D2E0-7F6C-4A14-BBE6-E145742C8CCF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18288"/>
            <a:ext cx="2667000" cy="329184"/>
          </a:xfrm>
        </p:spPr>
        <p:txBody>
          <a:bodyPr/>
          <a:lstStyle/>
          <a:p>
            <a:r>
              <a:rPr lang="sl-SI" dirty="0" err="1" smtClean="0"/>
              <a:t>Poishing</a:t>
            </a:r>
            <a:r>
              <a:rPr lang="sl-SI" dirty="0" smtClean="0"/>
              <a:t> BootCat </a:t>
            </a:r>
            <a:r>
              <a:rPr lang="sl-SI" dirty="0" err="1" smtClean="0"/>
              <a:t>corpora</a:t>
            </a:r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240-90A8-4EBC-AA61-4CFFA702AB47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CFD-AFCE-40B7-BA1A-5DDAEA7F68F9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9E3F-527B-4316-AE8F-DAC384C5356E}" type="datetime1">
              <a:rPr lang="en-US" smtClean="0"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18288"/>
            <a:ext cx="2819400" cy="329184"/>
          </a:xfrm>
        </p:spPr>
        <p:txBody>
          <a:bodyPr/>
          <a:lstStyle/>
          <a:p>
            <a:r>
              <a:rPr lang="sl-SI" dirty="0" err="1" smtClean="0"/>
              <a:t>Poishing</a:t>
            </a:r>
            <a:r>
              <a:rPr lang="sl-SI" dirty="0" smtClean="0"/>
              <a:t> BootCat </a:t>
            </a:r>
            <a:r>
              <a:rPr lang="sl-SI" dirty="0" err="1" smtClean="0"/>
              <a:t>corpora</a:t>
            </a:r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D3D-2C0E-4163-B350-2C1E5B012DDB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8F1-42B1-429B-837D-696321C8903E}" type="datetime1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FEF6-B932-474C-A87A-9E6F93D043EB}" type="datetime1">
              <a:rPr lang="en-US" smtClean="0"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236-B5DC-4A8E-B941-28E57782697F}" type="datetime1">
              <a:rPr lang="en-US" smtClean="0"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2AC5-46EC-4DA7-A36C-1693E3249546}" type="datetime1">
              <a:rPr lang="en-US" smtClean="0"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6E4-4583-47B3-98B3-390847A0633B}" type="datetime1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BE7-69A7-43FB-AB1C-AABBFC775E54}" type="datetime1">
              <a:rPr lang="en-US" smtClean="0"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C3F1B1-3271-4320-8D17-D9C8278E30B6}" type="datetime1">
              <a:rPr lang="en-US" smtClean="0"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18288"/>
            <a:ext cx="2743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l-SI" dirty="0" err="1" smtClean="0"/>
              <a:t>Poishing</a:t>
            </a:r>
            <a:r>
              <a:rPr lang="sl-SI" dirty="0" smtClean="0"/>
              <a:t> BootCat </a:t>
            </a:r>
            <a:r>
              <a:rPr lang="sl-SI" dirty="0" err="1" smtClean="0"/>
              <a:t>corpora</a:t>
            </a:r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ME/V4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spoo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l.ijs.si/cuwi/" TargetMode="External"/><Relationship Id="rId2" Type="http://schemas.openxmlformats.org/officeDocument/2006/relationships/hyperlink" Target="http://nl.ijs.si/nosk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spoo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505200"/>
            <a:ext cx="6797040" cy="23622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Tomaž Erjavec</a:t>
            </a:r>
          </a:p>
          <a:p>
            <a:r>
              <a:rPr lang="en-GB" sz="2800" dirty="0" smtClean="0"/>
              <a:t>Dept. of Knowledge Technologies</a:t>
            </a:r>
            <a:br>
              <a:rPr lang="en-GB" sz="2800" dirty="0" smtClean="0"/>
            </a:br>
            <a:r>
              <a:rPr lang="en-GB" sz="2800" dirty="0" smtClean="0"/>
              <a:t>Jožef Stefan Institute</a:t>
            </a:r>
          </a:p>
          <a:p>
            <a:r>
              <a:rPr lang="en-GB" sz="2800" dirty="0" smtClean="0"/>
              <a:t>Ljubljana</a:t>
            </a:r>
            <a:r>
              <a:rPr lang="sl-SI" sz="2800" dirty="0" smtClean="0"/>
              <a:t>, </a:t>
            </a:r>
            <a:r>
              <a:rPr lang="sl-SI" sz="2800" dirty="0" err="1" smtClean="0"/>
              <a:t>Slovenia</a:t>
            </a:r>
            <a:endParaRPr lang="en-GB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Polishing BootCat corpora: 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en-GB" sz="4000" dirty="0" smtClean="0"/>
              <a:t>XML </a:t>
            </a:r>
            <a:r>
              <a:rPr lang="en-GB" sz="4000" dirty="0"/>
              <a:t>validation and tagset unification</a:t>
            </a:r>
            <a:endParaRPr lang="sl-SI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943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 smtClean="0"/>
              <a:t>BOTWU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MULTEXT-East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Slovene we use the JOS tagset </a:t>
            </a:r>
          </a:p>
          <a:p>
            <a:r>
              <a:rPr lang="en-GB" dirty="0" smtClean="0"/>
              <a:t>JOS tagset is identical to MULTEXT-East V4 for Slovene, c.f. </a:t>
            </a:r>
            <a:r>
              <a:rPr lang="en-GB" dirty="0" smtClean="0">
                <a:hlinkClick r:id="rId2"/>
              </a:rPr>
              <a:t>http://nl.ijs.si/ME/V4/</a:t>
            </a:r>
            <a:endParaRPr lang="en-GB" dirty="0" smtClean="0"/>
          </a:p>
          <a:p>
            <a:r>
              <a:rPr lang="en-GB" dirty="0" smtClean="0"/>
              <a:t>MULTEXT-East specifications cover Bulgarian, Croatian, Czech, English, Estonian, Hungarian, Lithuanian, Macedonian, Persian, Polish, </a:t>
            </a:r>
            <a:r>
              <a:rPr lang="en-GB" dirty="0" err="1" smtClean="0"/>
              <a:t>Resian</a:t>
            </a:r>
            <a:r>
              <a:rPr lang="en-GB" dirty="0" smtClean="0"/>
              <a:t>, Romanian, Russian, Serbian, Slovak, Slovene, Ukrainian</a:t>
            </a:r>
          </a:p>
          <a:p>
            <a:r>
              <a:rPr lang="en-GB" dirty="0" smtClean="0"/>
              <a:t>Written in TEI P5</a:t>
            </a:r>
          </a:p>
          <a:p>
            <a:r>
              <a:rPr lang="en-GB" dirty="0" smtClean="0"/>
              <a:t>Define Parts-of-Speech, their attributes &amp; their values</a:t>
            </a:r>
          </a:p>
          <a:p>
            <a:r>
              <a:rPr lang="en-GB" dirty="0" smtClean="0"/>
              <a:t>Map feature-structures to MSDs (tags)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0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tables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3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particular tables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" y="1295399"/>
            <a:ext cx="9131595" cy="54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5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MSD tagsets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" y="1295400"/>
            <a:ext cx="912273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3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TreeTagger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popular, as it comes with ready language models</a:t>
            </a:r>
          </a:p>
          <a:p>
            <a:r>
              <a:rPr lang="en-GB" dirty="0" smtClean="0"/>
              <a:t>We used it to tag and lemmatise SPOOK (foreign) corpora</a:t>
            </a:r>
          </a:p>
          <a:p>
            <a:r>
              <a:rPr lang="en-GB" dirty="0" smtClean="0"/>
              <a:t>But tagsets for various languages are very different:</a:t>
            </a:r>
          </a:p>
          <a:p>
            <a:pPr lvl="1"/>
            <a:r>
              <a:rPr lang="en-GB" dirty="0" smtClean="0"/>
              <a:t>English:	Noun Type=common Number=singular  = NN</a:t>
            </a:r>
          </a:p>
          <a:p>
            <a:pPr lvl="1"/>
            <a:r>
              <a:rPr lang="en-GB" dirty="0" smtClean="0"/>
              <a:t>German:	Noun Type=common = NN</a:t>
            </a:r>
          </a:p>
          <a:p>
            <a:pPr lvl="1"/>
            <a:r>
              <a:rPr lang="en-GB" dirty="0" smtClean="0"/>
              <a:t>French:	Noun Type=common = NOM</a:t>
            </a:r>
          </a:p>
          <a:p>
            <a:pPr lvl="1"/>
            <a:r>
              <a:rPr lang="en-GB" dirty="0" smtClean="0"/>
              <a:t>Italian: 	Noun Type=common = NOUN</a:t>
            </a:r>
          </a:p>
          <a:p>
            <a:r>
              <a:rPr lang="en-GB" dirty="0" smtClean="0"/>
              <a:t>Makes it difficult to use such multilingual corpora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Harmonising tagsets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By now quite a few suggestions:</a:t>
            </a:r>
          </a:p>
          <a:p>
            <a:r>
              <a:rPr lang="en-GB" dirty="0" smtClean="0"/>
              <a:t>Minimalistic (looses information):</a:t>
            </a:r>
            <a:br>
              <a:rPr lang="en-GB" dirty="0" smtClean="0"/>
            </a:br>
            <a:r>
              <a:rPr lang="en-GB" sz="2000" dirty="0" smtClean="0"/>
              <a:t>Slav </a:t>
            </a:r>
            <a:r>
              <a:rPr lang="en-GB" sz="2000" dirty="0" err="1" smtClean="0"/>
              <a:t>Petrov</a:t>
            </a:r>
            <a:r>
              <a:rPr lang="en-GB" sz="2000" dirty="0" smtClean="0"/>
              <a:t>, </a:t>
            </a:r>
            <a:r>
              <a:rPr lang="en-GB" sz="2000" dirty="0" err="1" smtClean="0"/>
              <a:t>Dipanjan</a:t>
            </a:r>
            <a:r>
              <a:rPr lang="en-GB" sz="2000" dirty="0" smtClean="0"/>
              <a:t> Das, Ryan McDonald (2011): </a:t>
            </a:r>
            <a:br>
              <a:rPr lang="en-GB" sz="2000" dirty="0" smtClean="0"/>
            </a:br>
            <a:r>
              <a:rPr lang="en-GB" sz="2000" dirty="0" smtClean="0"/>
              <a:t>A universal part-of-speech tagset,</a:t>
            </a:r>
            <a:br>
              <a:rPr lang="en-GB" sz="2000" dirty="0" smtClean="0"/>
            </a:br>
            <a:r>
              <a:rPr lang="en-GB" sz="2000" i="1" dirty="0" smtClean="0"/>
              <a:t>ACL 2011</a:t>
            </a:r>
          </a:p>
          <a:p>
            <a:r>
              <a:rPr lang="en-GB" dirty="0" err="1" smtClean="0"/>
              <a:t>Maximalistic</a:t>
            </a:r>
            <a:r>
              <a:rPr lang="en-GB" dirty="0" smtClean="0"/>
              <a:t> (complex to develop): </a:t>
            </a:r>
            <a:br>
              <a:rPr lang="en-GB" dirty="0" smtClean="0"/>
            </a:br>
            <a:r>
              <a:rPr lang="en-GB" sz="2000" dirty="0" smtClean="0"/>
              <a:t>Alexandr Rosen (2010):</a:t>
            </a:r>
            <a:br>
              <a:rPr lang="en-GB" sz="2000" dirty="0" smtClean="0"/>
            </a:br>
            <a:r>
              <a:rPr lang="en-GB" sz="2000" dirty="0" smtClean="0"/>
              <a:t>Mediating between Incompatible Tagsets.</a:t>
            </a:r>
            <a:br>
              <a:rPr lang="en-GB" sz="2000" dirty="0" smtClean="0"/>
            </a:br>
            <a:r>
              <a:rPr lang="en-GB" sz="2000" i="1" dirty="0" smtClean="0"/>
              <a:t>Proceedings of the Workshop on Annotation and Exploitation of Parallel Corpora AEPC 2010</a:t>
            </a:r>
          </a:p>
          <a:p>
            <a:r>
              <a:rPr lang="en-GB" dirty="0" smtClean="0"/>
              <a:t>Medium (no loss if information, relatively simple):</a:t>
            </a:r>
            <a:br>
              <a:rPr lang="en-GB" dirty="0" smtClean="0"/>
            </a:br>
            <a:r>
              <a:rPr lang="en-GB" i="1" dirty="0" smtClean="0"/>
              <a:t>SPOOK morphosyntactic specifications</a:t>
            </a:r>
            <a:r>
              <a:rPr lang="en-GB" dirty="0" smtClean="0"/>
              <a:t> (2012)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http://nl.ijs.si/spook/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1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SPOOK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Approach based on MULTEXT-East</a:t>
            </a:r>
          </a:p>
          <a:p>
            <a:r>
              <a:rPr lang="en-GB" dirty="0" smtClean="0"/>
              <a:t>Currently covers de, en, it, </a:t>
            </a:r>
            <a:r>
              <a:rPr lang="en-GB" dirty="0" err="1" smtClean="0"/>
              <a:t>fr</a:t>
            </a:r>
            <a:r>
              <a:rPr lang="en-GB" dirty="0" smtClean="0"/>
              <a:t>, (sl)</a:t>
            </a:r>
          </a:p>
          <a:p>
            <a:r>
              <a:rPr lang="en-GB" dirty="0" smtClean="0"/>
              <a:t>Gives features and tags for these languages</a:t>
            </a:r>
            <a:endParaRPr lang="sl-SI" dirty="0" smtClean="0"/>
          </a:p>
          <a:p>
            <a:r>
              <a:rPr lang="sl-SI" dirty="0" err="1" smtClean="0"/>
              <a:t>Names</a:t>
            </a:r>
            <a:r>
              <a:rPr lang="sl-SI" dirty="0" smtClean="0"/>
              <a:t> in English </a:t>
            </a:r>
            <a:r>
              <a:rPr lang="sl-SI" dirty="0" smtClean="0"/>
              <a:t>and </a:t>
            </a:r>
            <a:r>
              <a:rPr lang="sl-SI" dirty="0" err="1" smtClean="0"/>
              <a:t>Slovene</a:t>
            </a:r>
            <a:endParaRPr lang="en-GB" dirty="0" smtClean="0"/>
          </a:p>
          <a:p>
            <a:r>
              <a:rPr lang="en-GB" dirty="0" smtClean="0"/>
              <a:t>Defines a 1-1 mapping from TreeTagger tags to SPOOK tags</a:t>
            </a:r>
          </a:p>
          <a:p>
            <a:r>
              <a:rPr lang="en-GB" dirty="0" smtClean="0"/>
              <a:t>Features chosen so that they allow for such a mapping</a:t>
            </a:r>
          </a:p>
          <a:p>
            <a:r>
              <a:rPr lang="en-GB" dirty="0" smtClean="0"/>
              <a:t>No attempt at „deep“ unification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tables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0" r="8724" b="4516"/>
          <a:stretch/>
        </p:blipFill>
        <p:spPr bwMode="auto">
          <a:xfrm>
            <a:off x="121349" y="1600200"/>
            <a:ext cx="902265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Language particulars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r="2162" b="15358"/>
          <a:stretch/>
        </p:blipFill>
        <p:spPr bwMode="auto">
          <a:xfrm>
            <a:off x="72810" y="1676400"/>
            <a:ext cx="903574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95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to </a:t>
            </a:r>
            <a:r>
              <a:rPr lang="en-GB" dirty="0" err="1" smtClean="0"/>
              <a:t>WaCs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corpus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xml:id="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deWaC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" xml: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lang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="de"&gt;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text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url="http://www.epguides.de/nikita.htm"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domain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epguides.de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&lt;s&gt;</a:t>
            </a: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Nikita 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Nikita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NE      </a:t>
            </a:r>
            <a:r>
              <a:rPr lang="sl-SI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      Sl</a:t>
            </a:r>
          </a:p>
          <a:p>
            <a:pPr marL="0" indent="0"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(       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(       $(      (       (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&lt;g/&gt;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La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La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 FM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Xf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Nj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err="1">
                <a:latin typeface="Courier New" pitchFamily="49" charset="0"/>
                <a:cs typeface="Courier New" pitchFamily="49" charset="0"/>
              </a:rPr>
              <a:t>Femme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Femme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NN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Nc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 So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Nikita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Nikita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NE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 Sl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&lt;g/&gt;</a:t>
            </a: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)       )       $(      (       (</a:t>
            </a:r>
          </a:p>
          <a:p>
            <a:pPr marL="0" indent="0">
              <a:buNone/>
            </a:pPr>
            <a:r>
              <a:rPr lang="sl-SI" dirty="0" err="1">
                <a:latin typeface="Courier New" pitchFamily="49" charset="0"/>
                <a:cs typeface="Courier New" pitchFamily="49" charset="0"/>
              </a:rPr>
              <a:t>Dieser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dies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PDS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Pds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Zks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 err="1">
                <a:latin typeface="Courier New" pitchFamily="49" charset="0"/>
                <a:cs typeface="Courier New" pitchFamily="49" charset="0"/>
              </a:rPr>
              <a:t>Episodenführer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Episodenführer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NN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Nc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 So</a:t>
            </a:r>
          </a:p>
          <a:p>
            <a:pPr marL="0" indent="0">
              <a:buNone/>
            </a:pPr>
            <a:r>
              <a:rPr lang="sl-SI" dirty="0" err="1">
                <a:latin typeface="Courier New" pitchFamily="49" charset="0"/>
                <a:cs typeface="Courier New" pitchFamily="49" charset="0"/>
              </a:rPr>
              <a:t>wurde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werden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VAFIN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Vai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Gpi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von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von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APPR    Sp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Dp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September       </a:t>
            </a:r>
            <a:r>
              <a:rPr lang="sl-SI" dirty="0" err="1">
                <a:latin typeface="Courier New" pitchFamily="49" charset="0"/>
                <a:cs typeface="Courier New" pitchFamily="49" charset="0"/>
              </a:rPr>
              <a:t>September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      NN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7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Vertical format vs. XML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SPOOK morphosyntactic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2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Presented a simple method to validate (BootCat) corpora</a:t>
            </a:r>
          </a:p>
          <a:p>
            <a:r>
              <a:rPr lang="en-GB" dirty="0" smtClean="0"/>
              <a:t>and way to harmonise TreeTagger tagsets</a:t>
            </a:r>
          </a:p>
          <a:p>
            <a:r>
              <a:rPr lang="en-GB" dirty="0" smtClean="0"/>
              <a:t>also, a new version of </a:t>
            </a:r>
            <a:r>
              <a:rPr lang="en-GB" dirty="0" err="1" smtClean="0"/>
              <a:t>deWaC</a:t>
            </a:r>
            <a:r>
              <a:rPr lang="en-GB" dirty="0" smtClean="0"/>
              <a:t>, </a:t>
            </a:r>
            <a:r>
              <a:rPr lang="en-GB" dirty="0" err="1" smtClean="0"/>
              <a:t>frWaC</a:t>
            </a:r>
            <a:r>
              <a:rPr lang="en-GB" dirty="0" smtClean="0"/>
              <a:t>, </a:t>
            </a:r>
            <a:r>
              <a:rPr lang="en-GB" dirty="0" err="1" smtClean="0"/>
              <a:t>itWaC</a:t>
            </a:r>
            <a:r>
              <a:rPr lang="en-GB" dirty="0" smtClean="0"/>
              <a:t> + </a:t>
            </a:r>
            <a:br>
              <a:rPr lang="en-GB" dirty="0" smtClean="0"/>
            </a:br>
            <a:r>
              <a:rPr lang="en-GB" dirty="0" smtClean="0"/>
              <a:t>jpWaC-L, hrWaC, </a:t>
            </a:r>
            <a:r>
              <a:rPr lang="en-GB" dirty="0" err="1" smtClean="0"/>
              <a:t>slWaC</a:t>
            </a:r>
            <a:r>
              <a:rPr lang="en-GB" dirty="0" smtClean="0"/>
              <a:t>, which could be made available on </a:t>
            </a:r>
            <a:r>
              <a:rPr lang="en-GB" dirty="0" err="1" smtClean="0"/>
              <a:t>WaCky</a:t>
            </a:r>
            <a:r>
              <a:rPr lang="en-GB" dirty="0" smtClean="0"/>
              <a:t> site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Future work:</a:t>
            </a:r>
          </a:p>
          <a:p>
            <a:r>
              <a:rPr lang="en-GB" dirty="0" smtClean="0"/>
              <a:t>maybe just give up on XML vertical format &amp; have proper XML, 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tok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word="Nikita" lemma="Nikita"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ctag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="NE" tag="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Np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tag_sl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="Sl"&gt;</a:t>
            </a:r>
            <a:endParaRPr lang="en-GB" dirty="0" smtClean="0"/>
          </a:p>
          <a:p>
            <a:r>
              <a:rPr lang="en-GB" dirty="0" smtClean="0"/>
              <a:t>SPOOK specifications: integration with MULTEXT-East, other languages, publication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4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Made many (too many..) corpora, most are available at</a:t>
            </a:r>
          </a:p>
          <a:p>
            <a:r>
              <a:rPr lang="en-GB" dirty="0" smtClean="0">
                <a:hlinkClick r:id="rId2"/>
              </a:rPr>
              <a:t>http://nl.ijs.si/noske/</a:t>
            </a:r>
            <a:r>
              <a:rPr lang="en-GB" dirty="0" smtClean="0"/>
              <a:t>  (NoSketchEngine)</a:t>
            </a:r>
          </a:p>
          <a:p>
            <a:r>
              <a:rPr lang="en-GB" dirty="0" smtClean="0">
                <a:hlinkClick r:id="rId3"/>
              </a:rPr>
              <a:t>http://nl.ijs.si/cuwi/</a:t>
            </a:r>
            <a:r>
              <a:rPr lang="en-GB" dirty="0" smtClean="0"/>
              <a:t>  </a:t>
            </a:r>
            <a:br>
              <a:rPr lang="en-GB" dirty="0" smtClean="0"/>
            </a:br>
            <a:r>
              <a:rPr lang="en-GB" dirty="0" smtClean="0"/>
              <a:t>(CWB + CUWI front-end)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5872" r="58597" b="4278"/>
          <a:stretch/>
        </p:blipFill>
        <p:spPr bwMode="auto">
          <a:xfrm>
            <a:off x="4191000" y="457200"/>
            <a:ext cx="4876800" cy="63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8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jpWaC-L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/>
              <a:t>SRDANOVIĆ, Irena, ERJAVEC, Tomaž, KILGARRIFF, Adam. A web </a:t>
            </a:r>
            <a:r>
              <a:rPr lang="sl-SI" sz="1800" dirty="0" err="1"/>
              <a:t>corpus</a:t>
            </a:r>
            <a:r>
              <a:rPr lang="sl-SI" sz="1800" dirty="0"/>
              <a:t> and </a:t>
            </a:r>
            <a:r>
              <a:rPr lang="sl-SI" sz="1800" dirty="0" err="1"/>
              <a:t>word</a:t>
            </a:r>
            <a:r>
              <a:rPr lang="sl-SI" sz="1800" dirty="0"/>
              <a:t> </a:t>
            </a:r>
            <a:r>
              <a:rPr lang="sl-SI" sz="1800" dirty="0" err="1"/>
              <a:t>sketches</a:t>
            </a:r>
            <a:r>
              <a:rPr lang="sl-SI" sz="1800" dirty="0"/>
              <a:t> for </a:t>
            </a:r>
            <a:r>
              <a:rPr lang="sl-SI" sz="1800" dirty="0" err="1"/>
              <a:t>Japanese</a:t>
            </a:r>
            <a:r>
              <a:rPr lang="sl-SI" sz="1800" dirty="0"/>
              <a:t>. </a:t>
            </a:r>
            <a:r>
              <a:rPr lang="sl-SI" sz="1800" i="1" dirty="0" err="1"/>
              <a:t>Shizen</a:t>
            </a:r>
            <a:r>
              <a:rPr lang="sl-SI" sz="1800" i="1" dirty="0"/>
              <a:t> </a:t>
            </a:r>
            <a:r>
              <a:rPr lang="sl-SI" sz="1800" i="1" dirty="0" err="1"/>
              <a:t>gengo</a:t>
            </a:r>
            <a:r>
              <a:rPr lang="sl-SI" sz="1800" i="1" dirty="0"/>
              <a:t> </a:t>
            </a:r>
            <a:r>
              <a:rPr lang="sl-SI" sz="1800" i="1" dirty="0" err="1"/>
              <a:t>shori</a:t>
            </a:r>
            <a:r>
              <a:rPr lang="sl-SI" sz="1800" dirty="0"/>
              <a:t>, 2008, </a:t>
            </a:r>
            <a:r>
              <a:rPr lang="sl-SI" sz="1800" dirty="0" smtClean="0"/>
              <a:t>15/2</a:t>
            </a:r>
            <a:br>
              <a:rPr lang="sl-SI" sz="1800" dirty="0" smtClean="0"/>
            </a:br>
            <a:r>
              <a:rPr lang="sl-SI" sz="1800" dirty="0"/>
              <a:t>HMELJAK SANGAWA, Kristina, ERJAVEC, Tomaž, KAWAMURA, </a:t>
            </a:r>
            <a:r>
              <a:rPr lang="sl-SI" sz="1800" dirty="0" err="1"/>
              <a:t>Yoshiko</a:t>
            </a:r>
            <a:r>
              <a:rPr lang="sl-SI" sz="1800" dirty="0"/>
              <a:t>. </a:t>
            </a:r>
            <a:r>
              <a:rPr lang="sl-SI" sz="1800" dirty="0" err="1"/>
              <a:t>Automated</a:t>
            </a:r>
            <a:r>
              <a:rPr lang="sl-SI" sz="1800" dirty="0"/>
              <a:t> </a:t>
            </a:r>
            <a:r>
              <a:rPr lang="sl-SI" sz="1800" dirty="0" err="1"/>
              <a:t>collection</a:t>
            </a:r>
            <a:r>
              <a:rPr lang="sl-SI" sz="1800" dirty="0"/>
              <a:t> of </a:t>
            </a:r>
            <a:r>
              <a:rPr lang="sl-SI" sz="1800" dirty="0" err="1"/>
              <a:t>Japanese</a:t>
            </a:r>
            <a:r>
              <a:rPr lang="sl-SI" sz="1800" dirty="0"/>
              <a:t> </a:t>
            </a:r>
            <a:r>
              <a:rPr lang="sl-SI" sz="1800" dirty="0" err="1"/>
              <a:t>word</a:t>
            </a:r>
            <a:r>
              <a:rPr lang="sl-SI" sz="1800" dirty="0"/>
              <a:t> </a:t>
            </a:r>
            <a:r>
              <a:rPr lang="sl-SI" sz="1800" dirty="0" err="1"/>
              <a:t>usage</a:t>
            </a:r>
            <a:r>
              <a:rPr lang="sl-SI" sz="1800" dirty="0"/>
              <a:t> </a:t>
            </a:r>
            <a:r>
              <a:rPr lang="sl-SI" sz="1800" dirty="0" err="1"/>
              <a:t>examples</a:t>
            </a:r>
            <a:r>
              <a:rPr lang="sl-SI" sz="1800" dirty="0"/>
              <a:t> </a:t>
            </a:r>
            <a:r>
              <a:rPr lang="sl-SI" sz="1800" dirty="0" err="1"/>
              <a:t>from</a:t>
            </a:r>
            <a:r>
              <a:rPr lang="sl-SI" sz="1800" dirty="0"/>
              <a:t> a </a:t>
            </a:r>
            <a:r>
              <a:rPr lang="sl-SI" sz="1800" dirty="0" err="1"/>
              <a:t>parallel</a:t>
            </a:r>
            <a:r>
              <a:rPr lang="sl-SI" sz="1800" dirty="0"/>
              <a:t> and a </a:t>
            </a:r>
            <a:r>
              <a:rPr lang="sl-SI" sz="1800" dirty="0" err="1"/>
              <a:t>monolingual</a:t>
            </a:r>
            <a:r>
              <a:rPr lang="sl-SI" sz="1800" dirty="0"/>
              <a:t> </a:t>
            </a:r>
            <a:r>
              <a:rPr lang="sl-SI" sz="1800" dirty="0" err="1"/>
              <a:t>corpus</a:t>
            </a:r>
            <a:r>
              <a:rPr lang="sl-SI" sz="1800" dirty="0"/>
              <a:t>. </a:t>
            </a:r>
            <a:r>
              <a:rPr lang="sl-SI" sz="1800" i="1" dirty="0" err="1" smtClean="0"/>
              <a:t>Proceedings</a:t>
            </a:r>
            <a:r>
              <a:rPr lang="sl-SI" sz="1800" i="1" dirty="0" smtClean="0"/>
              <a:t> of </a:t>
            </a:r>
            <a:r>
              <a:rPr lang="sl-SI" sz="1800" i="1" dirty="0" err="1" smtClean="0"/>
              <a:t>eLex</a:t>
            </a:r>
            <a:r>
              <a:rPr lang="sl-SI" sz="1800" i="1" dirty="0" smtClean="0"/>
              <a:t> 2009</a:t>
            </a:r>
            <a:endParaRPr lang="sl-SI" sz="1800" dirty="0" smtClean="0"/>
          </a:p>
          <a:p>
            <a:r>
              <a:rPr lang="sl-SI" dirty="0" smtClean="0"/>
              <a:t>hrWaC, </a:t>
            </a:r>
            <a:r>
              <a:rPr lang="sl-SI" dirty="0" err="1" smtClean="0"/>
              <a:t>slWaC</a:t>
            </a:r>
            <a:r>
              <a:rPr lang="sl-SI" dirty="0"/>
              <a:t/>
            </a:r>
            <a:br>
              <a:rPr lang="sl-SI" dirty="0"/>
            </a:br>
            <a:r>
              <a:rPr lang="sl-SI" sz="1800" dirty="0"/>
              <a:t>LJUBEŠIĆ, Nikola, ERJAVEC, Tomaž. </a:t>
            </a:r>
            <a:r>
              <a:rPr lang="sl-SI" sz="1800" dirty="0" err="1"/>
              <a:t>hrWac</a:t>
            </a:r>
            <a:r>
              <a:rPr lang="sl-SI" sz="1800" dirty="0"/>
              <a:t> and </a:t>
            </a:r>
            <a:r>
              <a:rPr lang="sl-SI" sz="1800" dirty="0" err="1" smtClean="0"/>
              <a:t>slWac</a:t>
            </a:r>
            <a:r>
              <a:rPr lang="sl-SI" sz="1800" dirty="0" smtClean="0"/>
              <a:t> </a:t>
            </a:r>
            <a:r>
              <a:rPr lang="sl-SI" sz="1800" dirty="0"/>
              <a:t>: </a:t>
            </a:r>
            <a:r>
              <a:rPr lang="sl-SI" sz="1800" dirty="0" err="1"/>
              <a:t>compiling</a:t>
            </a:r>
            <a:r>
              <a:rPr lang="sl-SI" sz="1800" dirty="0"/>
              <a:t> web </a:t>
            </a:r>
            <a:r>
              <a:rPr lang="sl-SI" sz="1800" dirty="0" err="1"/>
              <a:t>corpora</a:t>
            </a:r>
            <a:r>
              <a:rPr lang="sl-SI" sz="1800" dirty="0"/>
              <a:t> for </a:t>
            </a:r>
            <a:r>
              <a:rPr lang="sl-SI" sz="1800" dirty="0" err="1"/>
              <a:t>Croatian</a:t>
            </a:r>
            <a:r>
              <a:rPr lang="sl-SI" sz="1800" dirty="0"/>
              <a:t> and </a:t>
            </a:r>
            <a:r>
              <a:rPr lang="sl-SI" sz="1800" dirty="0" err="1"/>
              <a:t>Slovene</a:t>
            </a:r>
            <a:r>
              <a:rPr lang="sl-SI" sz="1800" dirty="0"/>
              <a:t>. </a:t>
            </a:r>
            <a:r>
              <a:rPr lang="sl-SI" sz="1800" i="1" dirty="0" smtClean="0"/>
              <a:t>LNCS</a:t>
            </a:r>
            <a:r>
              <a:rPr lang="sl-SI" sz="1800" dirty="0" smtClean="0"/>
              <a:t>, </a:t>
            </a:r>
            <a:r>
              <a:rPr lang="sl-SI" sz="1800" dirty="0"/>
              <a:t>2011, vol. 9743</a:t>
            </a:r>
            <a:endParaRPr lang="sl-SI" sz="1800" dirty="0" smtClean="0"/>
          </a:p>
          <a:p>
            <a:r>
              <a:rPr lang="sl-SI" dirty="0" smtClean="0"/>
              <a:t>SPOOK </a:t>
            </a:r>
            <a:r>
              <a:rPr lang="sl-SI" dirty="0"/>
              <a:t>corpora (sl, de, it, fr, uk)</a:t>
            </a:r>
            <a:br>
              <a:rPr lang="sl-SI" dirty="0"/>
            </a:br>
            <a:r>
              <a:rPr lang="sl-SI" sz="1800" dirty="0"/>
              <a:t>ERJAVEC, Tomaž. Vzporedni korpus SPOOK : označevanje, zapis in iskanje terminoloških virov. </a:t>
            </a:r>
            <a:r>
              <a:rPr lang="sl-SI" sz="1800" dirty="0" smtClean="0"/>
              <a:t>In VINTAR</a:t>
            </a:r>
            <a:r>
              <a:rPr lang="sl-SI" sz="1800" dirty="0"/>
              <a:t>, Špela </a:t>
            </a:r>
            <a:r>
              <a:rPr lang="sl-SI" sz="1800" dirty="0" smtClean="0"/>
              <a:t>(</a:t>
            </a:r>
            <a:r>
              <a:rPr lang="sl-SI" sz="1800" dirty="0" err="1" smtClean="0"/>
              <a:t>ed</a:t>
            </a:r>
            <a:r>
              <a:rPr lang="sl-SI" sz="1800" dirty="0" smtClean="0"/>
              <a:t>.). </a:t>
            </a:r>
            <a:r>
              <a:rPr lang="sl-SI" sz="1800" i="1" dirty="0"/>
              <a:t>Slovenski prevodi skozi korpusno prizmo</a:t>
            </a:r>
            <a:r>
              <a:rPr lang="sl-SI" sz="1800" dirty="0"/>
              <a:t>, (Zbirka Prevodoslovje in uporabno jezikoslovje). </a:t>
            </a:r>
            <a:r>
              <a:rPr lang="sl-SI" sz="1800" dirty="0" smtClean="0"/>
              <a:t>Znanstvena </a:t>
            </a:r>
            <a:r>
              <a:rPr lang="sl-SI" sz="1800" dirty="0"/>
              <a:t>založba Filozofske fakultete, </a:t>
            </a:r>
            <a:r>
              <a:rPr lang="sl-SI" sz="1800" dirty="0" smtClean="0"/>
              <a:t>2013</a:t>
            </a:r>
            <a:br>
              <a:rPr lang="sl-SI" sz="1800" dirty="0" smtClean="0"/>
            </a:br>
            <a:r>
              <a:rPr lang="sl-SI" dirty="0" smtClean="0"/>
              <a:t>→ deWaC</a:t>
            </a:r>
            <a:r>
              <a:rPr lang="sl-SI" dirty="0"/>
              <a:t>, itWaC, frWaC, </a:t>
            </a:r>
            <a:r>
              <a:rPr lang="sl-SI" dirty="0" smtClean="0"/>
              <a:t>:(ukWaC)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4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Source corpora often contain „formatting</a:t>
            </a:r>
            <a:r>
              <a:rPr lang="en-GB" dirty="0" smtClean="0"/>
              <a:t>“ errors</a:t>
            </a:r>
            <a:endParaRPr lang="en-GB" dirty="0" smtClean="0"/>
          </a:p>
          <a:p>
            <a:r>
              <a:rPr lang="en-GB" dirty="0" smtClean="0"/>
              <a:t>With multilingual corpora different tagsets are user unfriendly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6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I. </a:t>
            </a:r>
            <a:r>
              <a:rPr lang="en-GB" dirty="0" smtClean="0"/>
              <a:t>Cleaning </a:t>
            </a:r>
            <a:r>
              <a:rPr lang="en-GB" dirty="0" err="1" smtClean="0"/>
              <a:t>WaC</a:t>
            </a:r>
            <a:r>
              <a:rPr lang="en-GB" dirty="0" smtClean="0"/>
              <a:t> corpora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CWB vertical format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&lt;text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="http://www.epguides.de/nikita.htm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"&gt;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&lt;s&gt;</a:t>
            </a: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Nikita 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Nikita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NE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(       (     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$(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La     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La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FM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Femme  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Femme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NN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Nikita  </a:t>
            </a: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Nikita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NE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     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)     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$(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Courier New" pitchFamily="49" charset="0"/>
                <a:cs typeface="Courier New" pitchFamily="49" charset="0"/>
              </a:rPr>
              <a:t>Dieser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  dies   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PDS</a:t>
            </a:r>
            <a:endParaRPr lang="sl-SI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22860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to do if the data has bugs?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some are found in the process of (CWB, noSkE) corpus compilation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but many aren‘t, esp. related to character sets: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bad characters in text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bad escapes of special chars (e.g. quotes in </a:t>
            </a:r>
            <a:r>
              <a:rPr lang="en-GB" sz="2400" dirty="0" err="1" smtClean="0"/>
              <a:t>struct</a:t>
            </a:r>
            <a:r>
              <a:rPr lang="en-GB" sz="2400" dirty="0" smtClean="0"/>
              <a:t>. attributes)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 solution:</a:t>
            </a:r>
            <a:r>
              <a:rPr lang="sl-SI" sz="2400" dirty="0" smtClean="0"/>
              <a:t> </a:t>
            </a:r>
            <a:r>
              <a:rPr lang="en-GB" sz="2400" dirty="0" smtClean="0"/>
              <a:t>convert vertical file to „vertical XML“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491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Fixing</a:t>
            </a:r>
            <a:r>
              <a:rPr lang="sl-SI" dirty="0" smtClean="0"/>
              <a:t> </a:t>
            </a:r>
            <a:r>
              <a:rPr lang="en-GB" dirty="0" smtClean="0"/>
              <a:t>vertical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Performed the following on </a:t>
            </a:r>
            <a:r>
              <a:rPr lang="en-GB" dirty="0" err="1" smtClean="0"/>
              <a:t>deWaC</a:t>
            </a:r>
            <a:r>
              <a:rPr lang="en-GB" dirty="0" smtClean="0"/>
              <a:t>, </a:t>
            </a:r>
            <a:r>
              <a:rPr lang="en-GB" dirty="0" err="1" smtClean="0"/>
              <a:t>itWaC</a:t>
            </a:r>
            <a:r>
              <a:rPr lang="en-GB" dirty="0" smtClean="0"/>
              <a:t>, </a:t>
            </a:r>
            <a:r>
              <a:rPr lang="en-GB" dirty="0" err="1" smtClean="0"/>
              <a:t>frWaC</a:t>
            </a:r>
            <a:r>
              <a:rPr lang="en-GB" dirty="0" smtClean="0"/>
              <a:t>, </a:t>
            </a:r>
            <a:r>
              <a:rPr lang="en-GB" dirty="0" err="1" smtClean="0"/>
              <a:t>ukWaC</a:t>
            </a:r>
            <a:r>
              <a:rPr lang="en-GB" dirty="0" smtClean="0"/>
              <a:t> (and in preprocessing of  hrWaC, </a:t>
            </a:r>
            <a:r>
              <a:rPr lang="en-GB" dirty="0" err="1" smtClean="0"/>
              <a:t>slWaC</a:t>
            </a:r>
            <a:r>
              <a:rPr lang="en-GB" dirty="0" smtClean="0"/>
              <a:t>, </a:t>
            </a:r>
            <a:r>
              <a:rPr lang="en-GB" dirty="0" smtClean="0"/>
              <a:t>jpWaC-L):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(uniform </a:t>
            </a:r>
            <a:r>
              <a:rPr lang="sl-SI" dirty="0" err="1" smtClean="0"/>
              <a:t>filenames</a:t>
            </a:r>
            <a:r>
              <a:rPr lang="sl-SI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convert to utf-8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remove Ctrl characters </a:t>
            </a:r>
            <a:endParaRPr lang="sl-SI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do other char magic (e.g. non-break space „token“ to nothing)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escape special XML chars (&amp;amp; &amp;</a:t>
            </a:r>
            <a:r>
              <a:rPr lang="en-GB" dirty="0" err="1" smtClean="0"/>
              <a:t>lt</a:t>
            </a:r>
            <a:r>
              <a:rPr lang="en-GB" dirty="0" smtClean="0"/>
              <a:t>; &amp;</a:t>
            </a:r>
            <a:r>
              <a:rPr lang="en-GB" dirty="0" err="1" smtClean="0"/>
              <a:t>gt</a:t>
            </a:r>
            <a:r>
              <a:rPr lang="en-GB" dirty="0" smtClean="0"/>
              <a:t>; &amp;quote; &amp;</a:t>
            </a:r>
            <a:r>
              <a:rPr lang="en-GB" dirty="0" err="1" smtClean="0"/>
              <a:t>apos</a:t>
            </a:r>
            <a:r>
              <a:rPr lang="en-GB" dirty="0" smtClean="0"/>
              <a:t>;)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give root &lt;corpus&gt; element with @</a:t>
            </a:r>
            <a:r>
              <a:rPr lang="en-GB" dirty="0" err="1" smtClean="0"/>
              <a:t>xml:id</a:t>
            </a:r>
            <a:r>
              <a:rPr lang="en-GB" dirty="0" smtClean="0"/>
              <a:t> and @</a:t>
            </a:r>
            <a:r>
              <a:rPr lang="en-GB" dirty="0" err="1" smtClean="0"/>
              <a:t>xml:lang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Add „domain“ to text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Insert &lt;g/&gt;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5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Output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&lt;corpus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xml:id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deWaC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xml:lang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="de"&gt;</a:t>
            </a:r>
          </a:p>
          <a:p>
            <a:pPr marL="0" indent="0"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text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="http://www.epguides.de/nikita.htm" domain="epguides.de"&gt;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&lt;s&gt;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Nikita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Nikita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NE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(       (     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$(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&lt;g/&gt;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La   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La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FM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Femme 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Femme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NN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Nikita 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Nikita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NE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&lt;g/&gt;</a:t>
            </a:r>
          </a:p>
          <a:p>
            <a:pPr marL="0" indent="0">
              <a:buNone/>
            </a:pPr>
            <a:r>
              <a:rPr lang="en-GB" dirty="0">
                <a:latin typeface="Courier New" pitchFamily="49" charset="0"/>
                <a:cs typeface="Courier New" pitchFamily="49" charset="0"/>
              </a:rPr>
              <a:t>)       )     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$(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itchFamily="49" charset="0"/>
                <a:cs typeface="Courier New" pitchFamily="49" charset="0"/>
              </a:rPr>
              <a:t>Dieser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  dies   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PDS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II. Harmonising tagsets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SPOOK</a:t>
            </a:r>
            <a:r>
              <a:rPr lang="en-GB" dirty="0" smtClean="0"/>
              <a:t> project, similar to Czech </a:t>
            </a:r>
            <a:r>
              <a:rPr lang="en-GB" dirty="0" err="1" smtClean="0"/>
              <a:t>InterCorp</a:t>
            </a:r>
            <a:endParaRPr lang="en-GB" dirty="0" smtClean="0"/>
          </a:p>
          <a:p>
            <a:r>
              <a:rPr lang="en-GB" dirty="0" smtClean="0"/>
              <a:t>Compiled </a:t>
            </a:r>
            <a:r>
              <a:rPr lang="en-GB" dirty="0" smtClean="0"/>
              <a:t>corpora </a:t>
            </a:r>
            <a:r>
              <a:rPr lang="en-GB" dirty="0" smtClean="0"/>
              <a:t>of novels for: </a:t>
            </a:r>
            <a:r>
              <a:rPr lang="en-GB" dirty="0" smtClean="0"/>
              <a:t>de</a:t>
            </a:r>
            <a:r>
              <a:rPr lang="sl-SI" dirty="0" smtClean="0"/>
              <a:t>-sl</a:t>
            </a:r>
            <a:r>
              <a:rPr lang="en-GB" dirty="0" smtClean="0"/>
              <a:t>, </a:t>
            </a:r>
            <a:r>
              <a:rPr lang="sl-SI" dirty="0" smtClean="0"/>
              <a:t>en-sl, </a:t>
            </a:r>
            <a:r>
              <a:rPr lang="en-GB" dirty="0" err="1"/>
              <a:t>fr</a:t>
            </a:r>
            <a:r>
              <a:rPr lang="sl-SI" dirty="0" smtClean="0"/>
              <a:t>-sl, </a:t>
            </a:r>
            <a:r>
              <a:rPr lang="en-GB" dirty="0"/>
              <a:t>it</a:t>
            </a:r>
            <a:r>
              <a:rPr lang="sl-SI" dirty="0"/>
              <a:t>-sl</a:t>
            </a:r>
            <a:r>
              <a:rPr lang="en-GB" dirty="0"/>
              <a:t>, </a:t>
            </a:r>
            <a:r>
              <a:rPr lang="en-GB" dirty="0" smtClean="0"/>
              <a:t>sl</a:t>
            </a:r>
            <a:endParaRPr lang="en-GB" dirty="0" smtClean="0"/>
          </a:p>
          <a:p>
            <a:r>
              <a:rPr lang="en-GB" dirty="0" smtClean="0"/>
              <a:t>500k – 1M words per language</a:t>
            </a:r>
          </a:p>
          <a:p>
            <a:r>
              <a:rPr lang="en-GB" dirty="0" smtClean="0"/>
              <a:t>Available via concordancer, but only to project members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Corpora have been tokenised, tagged, lemmatised</a:t>
            </a:r>
          </a:p>
          <a:p>
            <a:r>
              <a:rPr lang="en-GB" dirty="0" smtClean="0"/>
              <a:t>For Slovene: ToTaLe</a:t>
            </a:r>
          </a:p>
          <a:p>
            <a:r>
              <a:rPr lang="en-GB" dirty="0" smtClean="0"/>
              <a:t>For other languages: TreeTagger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Poishing BootCat corpora</a:t>
            </a: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2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14630</TotalTime>
  <Words>769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PowerPoint Presentation</vt:lpstr>
      <vt:lpstr>Overview</vt:lpstr>
      <vt:lpstr>Introduction</vt:lpstr>
      <vt:lpstr>WaCs</vt:lpstr>
      <vt:lpstr>Problems</vt:lpstr>
      <vt:lpstr>I. Cleaning WaC corpora</vt:lpstr>
      <vt:lpstr>Fixing vertical files</vt:lpstr>
      <vt:lpstr>Output</vt:lpstr>
      <vt:lpstr>II. Harmonising tagsets</vt:lpstr>
      <vt:lpstr>MULTEXT-East</vt:lpstr>
      <vt:lpstr>Common tables</vt:lpstr>
      <vt:lpstr>Language particular tables</vt:lpstr>
      <vt:lpstr>MSD tagsets</vt:lpstr>
      <vt:lpstr>TreeTagger</vt:lpstr>
      <vt:lpstr>Harmonising tagsets</vt:lpstr>
      <vt:lpstr>SPOOK specifications</vt:lpstr>
      <vt:lpstr>Common tables</vt:lpstr>
      <vt:lpstr>Language particulars</vt:lpstr>
      <vt:lpstr>Applying to WaCs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Missed chance or coming opportunity</dc:title>
  <dc:creator>tomaz</dc:creator>
  <cp:lastModifiedBy>Tomaž Erjavec</cp:lastModifiedBy>
  <cp:revision>1720</cp:revision>
  <dcterms:created xsi:type="dcterms:W3CDTF">2006-08-16T00:00:00Z</dcterms:created>
  <dcterms:modified xsi:type="dcterms:W3CDTF">2013-06-23T21:43:32Z</dcterms:modified>
</cp:coreProperties>
</file>