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98" r:id="rId4"/>
    <p:sldId id="259" r:id="rId5"/>
    <p:sldId id="260" r:id="rId6"/>
    <p:sldId id="299" r:id="rId7"/>
    <p:sldId id="263" r:id="rId8"/>
    <p:sldId id="264" r:id="rId9"/>
    <p:sldId id="277" r:id="rId10"/>
    <p:sldId id="265" r:id="rId11"/>
    <p:sldId id="294" r:id="rId12"/>
    <p:sldId id="295" r:id="rId13"/>
    <p:sldId id="266" r:id="rId14"/>
    <p:sldId id="270" r:id="rId15"/>
    <p:sldId id="271" r:id="rId16"/>
    <p:sldId id="272" r:id="rId17"/>
    <p:sldId id="285" r:id="rId18"/>
    <p:sldId id="284" r:id="rId19"/>
    <p:sldId id="282" r:id="rId20"/>
    <p:sldId id="286" r:id="rId21"/>
    <p:sldId id="288" r:id="rId22"/>
    <p:sldId id="289" r:id="rId23"/>
    <p:sldId id="273" r:id="rId24"/>
    <p:sldId id="276" r:id="rId25"/>
    <p:sldId id="296" r:id="rId26"/>
    <p:sldId id="274" r:id="rId27"/>
    <p:sldId id="292" r:id="rId28"/>
    <p:sldId id="290" r:id="rId29"/>
    <p:sldId id="291" r:id="rId30"/>
    <p:sldId id="280" r:id="rId31"/>
    <p:sldId id="279" r:id="rId32"/>
  </p:sldIdLst>
  <p:sldSz cx="9144000" cy="6858000" type="screen4x3"/>
  <p:notesSz cx="6810375" cy="99425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9E0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8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artel2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ika\Dropbox\workshop_botwu\images\uni_tabl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v>N. of URLs</c:v>
          </c:tx>
          <c:cat>
            <c:strRef>
              <c:f>Foglio1!$A$1:$A$17</c:f>
              <c:strCache>
                <c:ptCount val="17"/>
                <c:pt idx="0">
                  <c:v>Teesside University</c:v>
                </c:pt>
                <c:pt idx="1">
                  <c:v>University of Glasgow</c:v>
                </c:pt>
                <c:pt idx="2">
                  <c:v>University of the West of Scotland</c:v>
                </c:pt>
                <c:pt idx="3">
                  <c:v>Aberystwyth University</c:v>
                </c:pt>
                <c:pt idx="4">
                  <c:v>University of Nottingham</c:v>
                </c:pt>
                <c:pt idx="5">
                  <c:v>University of Aberdeen</c:v>
                </c:pt>
                <c:pt idx="6">
                  <c:v>University of Leeds</c:v>
                </c:pt>
                <c:pt idx="7">
                  <c:v>University of Bath</c:v>
                </c:pt>
                <c:pt idx="8">
                  <c:v>Northumbria University</c:v>
                </c:pt>
                <c:pt idx="9">
                  <c:v>University of Sheffield</c:v>
                </c:pt>
                <c:pt idx="10">
                  <c:v>Edinburgh Napier University</c:v>
                </c:pt>
                <c:pt idx="11">
                  <c:v>University of Kent</c:v>
                </c:pt>
                <c:pt idx="12">
                  <c:v>University of Lancaster</c:v>
                </c:pt>
                <c:pt idx="13">
                  <c:v>University of Hull</c:v>
                </c:pt>
                <c:pt idx="14">
                  <c:v>Robert Gordon University</c:v>
                </c:pt>
                <c:pt idx="15">
                  <c:v>University of Keele</c:v>
                </c:pt>
                <c:pt idx="16">
                  <c:v>University College Cork</c:v>
                </c:pt>
              </c:strCache>
            </c:strRef>
          </c:cat>
          <c:val>
            <c:numRef>
              <c:f>Foglio1!$B$1:$B$17</c:f>
              <c:numCache>
                <c:formatCode>General</c:formatCode>
                <c:ptCount val="17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15</c:v>
                </c:pt>
                <c:pt idx="4">
                  <c:v>23</c:v>
                </c:pt>
                <c:pt idx="5">
                  <c:v>35</c:v>
                </c:pt>
                <c:pt idx="6">
                  <c:v>37</c:v>
                </c:pt>
                <c:pt idx="7">
                  <c:v>38</c:v>
                </c:pt>
                <c:pt idx="8">
                  <c:v>41</c:v>
                </c:pt>
                <c:pt idx="9">
                  <c:v>46</c:v>
                </c:pt>
                <c:pt idx="10">
                  <c:v>47</c:v>
                </c:pt>
                <c:pt idx="11">
                  <c:v>49</c:v>
                </c:pt>
                <c:pt idx="12">
                  <c:v>49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</c:numCache>
            </c:numRef>
          </c:val>
        </c:ser>
        <c:dLbls>
          <c:showVal val="1"/>
        </c:dLbls>
        <c:gapWidth val="75"/>
        <c:axId val="71955584"/>
        <c:axId val="71957120"/>
      </c:barChart>
      <c:catAx>
        <c:axId val="719555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 baseline="0"/>
            </a:pPr>
            <a:endParaRPr lang="it-IT"/>
          </a:p>
        </c:txPr>
        <c:crossAx val="71957120"/>
        <c:crosses val="autoZero"/>
        <c:auto val="1"/>
        <c:lblAlgn val="ctr"/>
        <c:lblOffset val="100"/>
      </c:catAx>
      <c:valAx>
        <c:axId val="7195712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719555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aseline="0"/>
          </a:pPr>
          <a:endParaRPr lang="it-IT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First try</c:v>
          </c:tx>
          <c:dLbls>
            <c:showVal val="1"/>
          </c:dLbls>
          <c:cat>
            <c:strRef>
              <c:f>Foglio1!$A$23:$A$25</c:f>
              <c:strCache>
                <c:ptCount val="3"/>
                <c:pt idx="0">
                  <c:v>Corpus_key </c:v>
                </c:pt>
                <c:pt idx="1">
                  <c:v>Corpus_tri </c:v>
                </c:pt>
                <c:pt idx="2">
                  <c:v>Corpus_mix </c:v>
                </c:pt>
              </c:strCache>
            </c:strRef>
          </c:cat>
          <c:val>
            <c:numRef>
              <c:f>Foglio1!$B$23:$B$25</c:f>
              <c:numCache>
                <c:formatCode>General</c:formatCode>
                <c:ptCount val="3"/>
                <c:pt idx="0">
                  <c:v>21</c:v>
                </c:pt>
                <c:pt idx="1">
                  <c:v>76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v>Second try</c:v>
          </c:tx>
          <c:dLbls>
            <c:showVal val="1"/>
          </c:dLbls>
          <c:cat>
            <c:strRef>
              <c:f>Foglio1!$A$23:$A$25</c:f>
              <c:strCache>
                <c:ptCount val="3"/>
                <c:pt idx="0">
                  <c:v>Corpus_key </c:v>
                </c:pt>
                <c:pt idx="1">
                  <c:v>Corpus_tri </c:v>
                </c:pt>
                <c:pt idx="2">
                  <c:v>Corpus_mix </c:v>
                </c:pt>
              </c:strCache>
            </c:strRef>
          </c:cat>
          <c:val>
            <c:numRef>
              <c:f>Foglio1!$C$23:$C$25</c:f>
              <c:numCache>
                <c:formatCode>General</c:formatCode>
                <c:ptCount val="3"/>
                <c:pt idx="0">
                  <c:v>34</c:v>
                </c:pt>
                <c:pt idx="1">
                  <c:v>67</c:v>
                </c:pt>
                <c:pt idx="2">
                  <c:v>81</c:v>
                </c:pt>
              </c:numCache>
            </c:numRef>
          </c:val>
        </c:ser>
        <c:axId val="76003200"/>
        <c:axId val="76004736"/>
      </c:barChart>
      <c:catAx>
        <c:axId val="76003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76004736"/>
        <c:crosses val="autoZero"/>
        <c:auto val="1"/>
        <c:lblAlgn val="ctr"/>
        <c:lblOffset val="100"/>
      </c:catAx>
      <c:valAx>
        <c:axId val="76004736"/>
        <c:scaling>
          <c:orientation val="minMax"/>
        </c:scaling>
        <c:axPos val="l"/>
        <c:majorGridlines/>
        <c:numFmt formatCode="General" sourceLinked="1"/>
        <c:tickLblPos val="nextTo"/>
        <c:crossAx val="760032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it-IT"/>
        </a:p>
      </c:txPr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8A1C05-D081-4EEE-BA93-B97C422B7171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9F16A3-4349-42CC-B292-BFB0B822E6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-1" charset="0"/>
              </a:defRPr>
            </a:lvl1pPr>
          </a:lstStyle>
          <a:p>
            <a:pPr>
              <a:defRPr/>
            </a:pPr>
            <a:fld id="{2DEE4C7F-B749-418A-A3B1-6EE6BBC8D70B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-1" charset="0"/>
              </a:defRPr>
            </a:lvl1pPr>
          </a:lstStyle>
          <a:p>
            <a:pPr>
              <a:defRPr/>
            </a:pPr>
            <a:fld id="{86D3B7BB-1247-4529-99F9-E938EED0FF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AE5C0-CFF2-4F6C-B1E9-193DEE3D4C15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85CB1-A7EB-4647-98BC-451D3F58A69B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8E531-F645-4023-94E6-E2A88E5F846B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7F85E-888C-4213-B2F2-A6017B0E32CC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4BF8C-D76A-4DCD-B357-F4753A9EE944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58959-6C7A-4FF8-99E2-F353D66F820D}" type="slidenum">
              <a:rPr lang="it-IT" smtClean="0"/>
              <a:pPr/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None/>
            </a:pPr>
            <a:endParaRPr lang="en-GB" smtClean="0">
              <a:latin typeface="Lucida Sans Unicode" pitchFamily="-1" charset="0"/>
            </a:endParaRPr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61D19-0C0D-4F11-B83A-E8E6C41A5259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None/>
            </a:pPr>
            <a:endParaRPr lang="en-GB" smtClean="0">
              <a:latin typeface="Lucida Sans Unicode" pitchFamily="-1" charset="0"/>
            </a:endParaRPr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A5EF-D046-4FE2-B50C-3CBBEACAF309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None/>
            </a:pPr>
            <a:endParaRPr lang="en-GB" smtClean="0">
              <a:latin typeface="Lucida Sans Unicode" pitchFamily="-1" charset="0"/>
            </a:endParaRPr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BDBBB-1375-4464-AFCA-A9B9C9F4AAB1}" type="slidenum">
              <a:rPr lang="it-IT" smtClean="0"/>
              <a:pPr/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Sans Unicode" pitchFamily="-1" charset="0"/>
            </a:endParaRP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C7011-6FE2-4965-AB90-434256C20130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EDDEB-27F2-43A1-84DB-4E8EE221C92A}" type="slidenum">
              <a:rPr lang="it-IT" smtClean="0"/>
              <a:pPr/>
              <a:t>24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4F7A6-61DB-4A32-9ACC-FD918DF56874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Calibri" pitchFamily="-1" charset="0"/>
            </a:endParaRP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FF82C-8592-4B7D-9F73-328091FB698A}" type="slidenum">
              <a:rPr lang="it-IT" smtClean="0"/>
              <a:pPr/>
              <a:t>26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85713-DBA1-4532-9F18-0490DFBF57AA}" type="slidenum">
              <a:rPr lang="it-IT" smtClean="0"/>
              <a:pPr/>
              <a:t>27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F13EF-3B02-432A-9A95-C7FCD53B4361}" type="slidenum">
              <a:rPr lang="it-IT" smtClean="0"/>
              <a:pPr/>
              <a:t>30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Calibri" pitchFamily="-1" charset="0"/>
            </a:endParaRP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09543-A2B8-4B98-A564-F129F7D97681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4E23C-6FB2-454A-AD8C-651FC0584C8A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Calibri" pitchFamily="-1" charset="0"/>
            </a:endParaRPr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BA72-3CBA-4B97-AD75-A2F68BFBFE01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Calibri" pitchFamily="-1" charset="0"/>
            </a:endParaRP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CE5A-4E73-411E-A52D-77A3928BBDA1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FB5ED-FF2F-43F9-8594-AFCC2EC754C1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-1" charset="0"/>
            </a:endParaRP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BAE72-03D2-45E7-B7DA-BCE6CD71954C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5411-42F0-4AC5-8289-D09DE83C7978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562B-53DA-4581-B124-C372552BE8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9889-9599-4D16-921C-E42A8126BC2C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B240-0867-4BE5-BDD5-940784F1D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FDE7-40F5-44C2-989D-E17135AD4667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185E-DAB0-4D73-B28F-1F3A66B7B7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A294-8537-42BA-82E5-0CFFD13B9DBA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6A7D-9717-4559-9A51-D0094BF885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7AC0-E449-419D-8E38-43911DA98F94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8B40-883A-48B0-B929-33596354CA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5396-0458-48FA-8EAE-F905BCFFC951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240C-6429-41AC-9FE2-D1EFB6475C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636C-1A39-44DD-87EA-06B48F907435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5C96-CB2D-4690-BD9E-AE7CA1DAC7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AC6E-A496-4E53-8F73-99F405FF2E7B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D5E1-1F22-4BC2-8267-3CEDA52429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443-03B2-4DD4-9EA2-972A77A7D9B1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8D4E-AE59-4E6C-B434-3EF62023A3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A383-EF5B-4707-ADEA-45C61F64A18E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C542-4C29-49D3-8959-2FF4049CA1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705C-68B8-4D96-882D-93F6ED204ABC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D3BA-7F4C-4A0B-8D6C-F4AE7F73CC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9613C9-2950-4E6C-9EAB-7B2CEA386C5F}" type="datetime1">
              <a:rPr lang="it-IT"/>
              <a:pPr>
                <a:defRPr/>
              </a:pPr>
              <a:t>27/06/2013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D4B4E9-FEDD-40F4-8AC9-15681175D8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109" y="955979"/>
            <a:ext cx="8797636" cy="1704094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Genre-driven vs. Topic-driven </a:t>
            </a:r>
            <a:r>
              <a:rPr lang="en-GB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BootCaT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corpora: building and evaluating a corpus of academic course descriptions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180975" y="3248025"/>
            <a:ext cx="8672513" cy="2024063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BOTWU</a:t>
            </a:r>
            <a:br>
              <a:rPr lang="en-US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BootCaTters of the world unite!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sz="2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sz="1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Erika Dalan (University of Bologna)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Three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methods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for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building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genre-driven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corpora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latin typeface="Lucida Sans Unicode" pitchFamily="-1" charset="0"/>
              </a:rPr>
              <a:t>This phase includes</a:t>
            </a:r>
          </a:p>
          <a:p>
            <a:pPr eaLnBrk="1" hangingPunct="1">
              <a:buFont typeface="Arial" charset="0"/>
              <a:buNone/>
            </a:pPr>
            <a:endParaRPr lang="en-GB" sz="1400" smtClean="0">
              <a:latin typeface="Lucida Sans Unicode" pitchFamily="-1" charset="0"/>
            </a:endParaRPr>
          </a:p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z="2600" smtClean="0">
                <a:latin typeface="Lucida Sans Unicode" pitchFamily="-1" charset="0"/>
              </a:rPr>
              <a:t>extraction of seeds from the manual corpus</a:t>
            </a:r>
          </a:p>
          <a:p>
            <a:pPr lvl="1" eaLnBrk="1" hangingPunct="1"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which seeds?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keywords =&gt; e.g. “marks”, “students”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n-grams =&gt; e.g. “should be able”, “students will be”</a:t>
            </a:r>
          </a:p>
        </p:txBody>
      </p:sp>
      <p:sp>
        <p:nvSpPr>
          <p:cNvPr id="4" name="Fumetto 1 3"/>
          <p:cNvSpPr/>
          <p:nvPr/>
        </p:nvSpPr>
        <p:spPr>
          <a:xfrm>
            <a:off x="5629275" y="3967163"/>
            <a:ext cx="2955925" cy="996950"/>
          </a:xfrm>
          <a:prstGeom prst="wedgeRectCallout">
            <a:avLst>
              <a:gd name="adj1" fmla="val 3422"/>
              <a:gd name="adj2" fmla="val -77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1"/>
              </a:buClr>
              <a:buSzPct val="100000"/>
              <a:defRPr/>
            </a:pPr>
            <a:r>
              <a:rPr lang="en-US" sz="1400" b="1" dirty="0">
                <a:solidFill>
                  <a:srgbClr val="FFFFFF"/>
                </a:solidFill>
                <a:latin typeface="Lucida Sans Unicode" pitchFamily="-1" charset="0"/>
                <a:cs typeface="Arial" charset="0"/>
              </a:rPr>
              <a:t>“Different registers tend to rely on different sets of lexical bundles” (</a:t>
            </a:r>
            <a:r>
              <a:rPr lang="en-US" sz="1400" b="1" dirty="0" err="1">
                <a:solidFill>
                  <a:srgbClr val="FFFFFF"/>
                </a:solidFill>
                <a:latin typeface="Lucida Sans Unicode" pitchFamily="-1" charset="0"/>
                <a:cs typeface="Arial" charset="0"/>
              </a:rPr>
              <a:t>Biber</a:t>
            </a:r>
            <a:r>
              <a:rPr lang="en-US" sz="1400" b="1" dirty="0">
                <a:solidFill>
                  <a:srgbClr val="FFFFFF"/>
                </a:solidFill>
                <a:latin typeface="Lucida Sans Unicode" pitchFamily="-1" charset="0"/>
                <a:cs typeface="Arial" charset="0"/>
              </a:rPr>
              <a:t> et al., 2004, p. 377)</a:t>
            </a:r>
            <a:endParaRPr lang="en-GB" sz="1400" dirty="0">
              <a:solidFill>
                <a:srgbClr val="FFFFFF"/>
              </a:solidFill>
              <a:latin typeface="Lucida Sans Unicode" pitchFamily="-1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Three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methods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for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building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genre-driven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corpora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latin typeface="Lucida Sans Unicode" pitchFamily="-1" charset="0"/>
              </a:rPr>
              <a:t>This phase includes</a:t>
            </a:r>
          </a:p>
          <a:p>
            <a:pPr eaLnBrk="1" hangingPunct="1">
              <a:buFont typeface="Arial" charset="0"/>
              <a:buNone/>
            </a:pPr>
            <a:endParaRPr lang="en-GB" sz="1400" smtClean="0">
              <a:latin typeface="Lucida Sans Unicode" pitchFamily="-1" charset="0"/>
            </a:endParaRPr>
          </a:p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z="2600" smtClean="0">
                <a:latin typeface="Lucida Sans Unicode" pitchFamily="-1" charset="0"/>
              </a:rPr>
              <a:t>extraction of seeds from the manual corpus</a:t>
            </a:r>
          </a:p>
          <a:p>
            <a:pPr lvl="1" eaLnBrk="1" hangingPunct="1"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which seeds?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keywords =&gt; e.g. “</a:t>
            </a:r>
            <a:r>
              <a:rPr lang="en-GB" sz="1600" b="1" smtClean="0">
                <a:solidFill>
                  <a:srgbClr val="FF0000"/>
                </a:solidFill>
                <a:latin typeface="Lucida Sans Unicode" pitchFamily="-1" charset="0"/>
              </a:rPr>
              <a:t>marks</a:t>
            </a:r>
            <a:r>
              <a:rPr lang="en-GB" sz="1600" smtClean="0">
                <a:latin typeface="Lucida Sans Unicode" pitchFamily="-1" charset="0"/>
              </a:rPr>
              <a:t>”, “students”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n-grams =&gt; e.g. “should be able”, “</a:t>
            </a:r>
            <a:r>
              <a:rPr lang="en-GB" sz="1600" b="1" smtClean="0">
                <a:solidFill>
                  <a:srgbClr val="FF0000"/>
                </a:solidFill>
                <a:latin typeface="Lucida Sans Unicode" pitchFamily="-1" charset="0"/>
              </a:rPr>
              <a:t>students will be</a:t>
            </a:r>
            <a:r>
              <a:rPr lang="en-GB" sz="1600" smtClean="0">
                <a:latin typeface="Lucida Sans Unicode" pitchFamily="-1" charset="0"/>
              </a:rPr>
              <a:t>”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keywords &amp; n-grams =&gt; “marks”, “students will be”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Three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methods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for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building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genre-driven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corpora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latin typeface="Lucida Sans Unicode" pitchFamily="-1" charset="0"/>
              </a:rPr>
              <a:t>This phase includes</a:t>
            </a:r>
          </a:p>
          <a:p>
            <a:pPr eaLnBrk="1" hangingPunct="1">
              <a:buFont typeface="Arial" charset="0"/>
              <a:buNone/>
            </a:pPr>
            <a:endParaRPr lang="en-GB" sz="1400" smtClean="0">
              <a:latin typeface="Lucida Sans Unicode" pitchFamily="-1" charset="0"/>
            </a:endParaRPr>
          </a:p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z="2600" smtClean="0">
                <a:latin typeface="Lucida Sans Unicode" pitchFamily="-1" charset="0"/>
              </a:rPr>
              <a:t>extraction of seeds from the manual corpus</a:t>
            </a:r>
          </a:p>
          <a:p>
            <a:pPr lvl="1" eaLnBrk="1" hangingPunct="1"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which seeds?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keywords =&gt; e.g. “marks”, “students”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n-grams =&gt; e.g. “should be able”, “students will be”</a:t>
            </a:r>
          </a:p>
          <a:p>
            <a:pPr marL="1314450" lvl="2" indent="-457200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1600" smtClean="0">
                <a:latin typeface="Lucida Sans Unicode" pitchFamily="-1" charset="0"/>
              </a:rPr>
              <a:t>keywords &amp; n-grams =&gt; “marks”, “students will be”</a:t>
            </a:r>
          </a:p>
          <a:p>
            <a:pPr marL="1314450" lvl="2" indent="-457200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1600" smtClean="0">
              <a:latin typeface="Lucida Sans Unicode" pitchFamily="-1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Wingdings 3" pitchFamily="-1" charset="2"/>
              <a:buChar char=""/>
            </a:pPr>
            <a:r>
              <a:rPr lang="en-GB" sz="2600" smtClean="0">
                <a:solidFill>
                  <a:srgbClr val="000000"/>
                </a:solidFill>
                <a:latin typeface="Lucida Sans Unicode" pitchFamily="-1" charset="0"/>
              </a:rPr>
              <a:t>each group of seeds was used to build a corpus with BootCaT:</a:t>
            </a:r>
          </a:p>
          <a:p>
            <a:pPr lvl="1" eaLnBrk="1" hangingPunct="1">
              <a:buClr>
                <a:srgbClr val="F0A22E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solidFill>
                  <a:srgbClr val="000000"/>
                </a:solidFill>
                <a:latin typeface="Lucida Sans Unicode" pitchFamily="-1" charset="0"/>
              </a:rPr>
              <a:t>which one performs best?</a:t>
            </a:r>
          </a:p>
          <a:p>
            <a:pPr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mtClean="0">
              <a:latin typeface="Lucida Sans Unicode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Keyword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extraction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-1" charset="0"/>
              <a:cs typeface="+mj-cs"/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 eaLnBrk="1" hangingPunct="1">
              <a:spcAft>
                <a:spcPts val="500"/>
              </a:spcAft>
              <a:buClr>
                <a:schemeClr val="accent1"/>
              </a:buClr>
              <a:buSzPct val="70000"/>
              <a:buFont typeface="Wingdings 3" pitchFamily="-1" charset="2"/>
              <a:buChar char="}"/>
            </a:pPr>
            <a:r>
              <a:rPr lang="en-GB" sz="2600" smtClean="0">
                <a:latin typeface="Lucida Sans Unicode" pitchFamily="-1" charset="0"/>
              </a:rPr>
              <a:t>AntConc (Anthony, 2004) was used for extracting keywords</a:t>
            </a:r>
          </a:p>
          <a:p>
            <a:pPr marL="355600" indent="-355600" eaLnBrk="1" hangingPunct="1">
              <a:spcAft>
                <a:spcPts val="500"/>
              </a:spcAft>
              <a:buClr>
                <a:schemeClr val="accent1"/>
              </a:buClr>
              <a:buSzPct val="70000"/>
              <a:buFont typeface="Wingdings 3" pitchFamily="-1" charset="2"/>
              <a:buChar char="}"/>
            </a:pPr>
            <a:endParaRPr lang="en-GB" sz="1600" smtClean="0">
              <a:latin typeface="Lucida Sans Unicode" pitchFamily="-1" charset="0"/>
            </a:endParaRPr>
          </a:p>
          <a:p>
            <a:pPr marL="355600" indent="-355600" eaLnBrk="1" hangingPunct="1">
              <a:spcAft>
                <a:spcPts val="500"/>
              </a:spcAft>
              <a:buClr>
                <a:schemeClr val="accent1"/>
              </a:buClr>
              <a:buSzPct val="70000"/>
              <a:buFont typeface="Wingdings 3" pitchFamily="-1" charset="2"/>
              <a:buChar char="}"/>
            </a:pPr>
            <a:r>
              <a:rPr lang="en-GB" sz="2600" smtClean="0">
                <a:latin typeface="Lucida Sans Unicode" pitchFamily="-1" charset="0"/>
              </a:rPr>
              <a:t>Extraction procedure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the manual corpus was compared to a reference corpus (Europarl)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keywords were sorted by log‐likelihood score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the top 30 keywords were selected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“noise” was removed (“s”; “x”)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28 keywords remaining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Sample of keywords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 l="11493" t="10722" r="46721" b="41275"/>
          <a:stretch>
            <a:fillRect/>
          </a:stretch>
        </p:blipFill>
        <p:spPr bwMode="auto">
          <a:xfrm>
            <a:off x="1044575" y="1306513"/>
            <a:ext cx="7237413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n-gram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extraction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-1" charset="0"/>
              <a:cs typeface="+mj-cs"/>
            </a:endParaRPr>
          </a:p>
        </p:txBody>
      </p:sp>
      <p:sp>
        <p:nvSpPr>
          <p:cNvPr id="14339" name="Segnaposto contenut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221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Wingdings 3" pitchFamily="-1" charset="2"/>
              <a:buChar char="}"/>
            </a:pPr>
            <a:r>
              <a:rPr lang="en-GB" sz="2600" smtClean="0">
                <a:latin typeface="Lucida Sans Unicode" pitchFamily="-1" charset="0"/>
              </a:rPr>
              <a:t>AntConc used for extracting trigrams</a:t>
            </a:r>
          </a:p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Char char="}"/>
            </a:pPr>
            <a:endParaRPr lang="en-GB" sz="1600" smtClean="0">
              <a:latin typeface="Lucida Sans Unicode" pitchFamily="-1" charset="0"/>
            </a:endParaRP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Wingdings 3" pitchFamily="-1" charset="2"/>
              <a:buChar char="}"/>
            </a:pPr>
            <a:r>
              <a:rPr lang="en-GB" sz="2600" smtClean="0">
                <a:latin typeface="Lucida Sans Unicode" pitchFamily="-1" charset="0"/>
              </a:rPr>
              <a:t>Extraction procedure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n-gram settings</a:t>
            </a:r>
          </a:p>
          <a:p>
            <a:pPr lvl="2" eaLnBrk="1" hangingPunct="1">
              <a:buClr>
                <a:schemeClr val="accent2"/>
              </a:buClr>
            </a:pPr>
            <a:r>
              <a:rPr lang="en-GB" sz="2000" smtClean="0">
                <a:latin typeface="Lucida Sans Unicode" pitchFamily="-1" charset="0"/>
              </a:rPr>
              <a:t>n-gram size: 3	</a:t>
            </a:r>
          </a:p>
          <a:p>
            <a:pPr lvl="2" eaLnBrk="1" hangingPunct="1">
              <a:buClr>
                <a:schemeClr val="accent2"/>
              </a:buClr>
            </a:pPr>
            <a:r>
              <a:rPr lang="en-GB" sz="2000" smtClean="0">
                <a:latin typeface="Lucida Sans Unicode" pitchFamily="-1" charset="0"/>
              </a:rPr>
              <a:t>min. frequency: 5</a:t>
            </a:r>
          </a:p>
          <a:p>
            <a:pPr lvl="2" eaLnBrk="1" hangingPunct="1">
              <a:spcAft>
                <a:spcPts val="500"/>
              </a:spcAft>
              <a:buClr>
                <a:schemeClr val="accent2"/>
              </a:buClr>
            </a:pPr>
            <a:r>
              <a:rPr lang="en-GB" sz="2000" smtClean="0">
                <a:latin typeface="Lucida Sans Unicode" pitchFamily="-1" charset="0"/>
              </a:rPr>
              <a:t>min. range: 5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the 30 most frequent trigrams were selected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“noise” was removed (“current url http”; “url http www”) </a:t>
            </a:r>
          </a:p>
          <a:p>
            <a:pPr lvl="1" eaLnBrk="1" hangingPunct="1">
              <a:spcAft>
                <a:spcPts val="6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28 trigrams remaining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</a:rPr>
              <a:t>Sample of trigrams</a:t>
            </a:r>
            <a:endParaRPr lang="it-IT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 l="11786" t="10426" r="44772" b="41786"/>
          <a:stretch>
            <a:fillRect/>
          </a:stretch>
        </p:blipFill>
        <p:spPr bwMode="auto">
          <a:xfrm>
            <a:off x="1046163" y="1271588"/>
            <a:ext cx="7164387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Comparing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parameters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-1" charset="0"/>
              <a:cs typeface="+mj-cs"/>
            </a:endParaRP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490538" y="1187450"/>
            <a:ext cx="8229600" cy="5670550"/>
          </a:xfrm>
        </p:spPr>
        <p:txBody>
          <a:bodyPr/>
          <a:lstStyle/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en-GB" sz="2600" smtClean="0">
                <a:latin typeface="Lucida Sans Unicode" pitchFamily="-1" charset="0"/>
              </a:rPr>
              <a:t>Some statistics:</a:t>
            </a: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lvl="1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1400" smtClean="0">
              <a:latin typeface="Lucida Sans Unicode" pitchFamily="-1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06425" y="1479550"/>
          <a:ext cx="4068763" cy="3175000"/>
        </p:xfrm>
        <a:graphic>
          <a:graphicData uri="http://schemas.openxmlformats.org/drawingml/2006/table">
            <a:tbl>
              <a:tblPr/>
              <a:tblGrid>
                <a:gridCol w="2171700"/>
                <a:gridCol w="1897063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Tuple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length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of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tuples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Max. n. of URLs for each tuple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Domain restriction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ac.uk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598488" y="5494338"/>
          <a:ext cx="4068762" cy="1168718"/>
        </p:xfrm>
        <a:graphic>
          <a:graphicData uri="http://schemas.openxmlformats.org/drawingml/2006/table">
            <a:tbl>
              <a:tblPr/>
              <a:tblGrid>
                <a:gridCol w="2170112"/>
                <a:gridCol w="189865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URLs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tokens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738,809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490538" y="1176338"/>
            <a:ext cx="8229600" cy="5681662"/>
          </a:xfrm>
        </p:spPr>
        <p:txBody>
          <a:bodyPr/>
          <a:lstStyle/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lvl="1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1400" smtClean="0">
              <a:latin typeface="Lucida Sans Unicode" pitchFamily="-1" charset="0"/>
            </a:endParaRPr>
          </a:p>
        </p:txBody>
      </p:sp>
      <p:sp>
        <p:nvSpPr>
          <p:cNvPr id="19459" name="Segnaposto contenuto 2"/>
          <p:cNvSpPr txBox="1">
            <a:spLocks/>
          </p:cNvSpPr>
          <p:nvPr/>
        </p:nvSpPr>
        <p:spPr bwMode="auto">
          <a:xfrm>
            <a:off x="490538" y="1187450"/>
            <a:ext cx="8229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en-GB" sz="2600">
                <a:latin typeface="Lucida Sans Unicode" pitchFamily="-1" charset="0"/>
                <a:ea typeface="ＭＳ Ｐゴシック" pitchFamily="-1" charset="-128"/>
              </a:rPr>
              <a:t>Some statistics:</a:t>
            </a: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>
              <a:latin typeface="Lucida Sans Unicode" pitchFamily="-1" charset="0"/>
              <a:ea typeface="ＭＳ Ｐゴシック" pitchFamily="-1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1400">
              <a:latin typeface="Lucida Sans Unicode" pitchFamily="-1" charset="0"/>
              <a:ea typeface="ＭＳ Ｐゴシック" pitchFamily="-1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Comparing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parameters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-1" charset="0"/>
              <a:cs typeface="+mj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06425" y="1479550"/>
          <a:ext cx="5964238" cy="3175000"/>
        </p:xfrm>
        <a:graphic>
          <a:graphicData uri="http://schemas.openxmlformats.org/drawingml/2006/table">
            <a:tbl>
              <a:tblPr/>
              <a:tblGrid>
                <a:gridCol w="2171700"/>
                <a:gridCol w="1897063"/>
                <a:gridCol w="18954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Tuple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tuples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Max. n. of URLs for each tuple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Domain restriction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ac.uk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ac.uk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98488" y="5494338"/>
          <a:ext cx="5965825" cy="1168718"/>
        </p:xfrm>
        <a:graphic>
          <a:graphicData uri="http://schemas.openxmlformats.org/drawingml/2006/table">
            <a:tbl>
              <a:tblPr/>
              <a:tblGrid>
                <a:gridCol w="2170112"/>
                <a:gridCol w="1898650"/>
                <a:gridCol w="1897063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URLs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tokens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738,809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546,478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Comparing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parameters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-1" charset="0"/>
              <a:cs typeface="+mj-cs"/>
            </a:endParaRP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490538" y="1176338"/>
            <a:ext cx="8229600" cy="5681662"/>
          </a:xfrm>
        </p:spPr>
        <p:txBody>
          <a:bodyPr/>
          <a:lstStyle/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marL="341313" indent="-341313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en-GB" sz="2600" smtClean="0">
                <a:latin typeface="Lucida Sans Unicode" pitchFamily="-1" charset="0"/>
              </a:rPr>
              <a:t>Some statistics:</a:t>
            </a:r>
          </a:p>
          <a:p>
            <a:pPr lvl="1"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1400" smtClean="0">
              <a:latin typeface="Lucida Sans Unicode" pitchFamily="-1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06425" y="1479550"/>
          <a:ext cx="7861300" cy="3175000"/>
        </p:xfrm>
        <a:graphic>
          <a:graphicData uri="http://schemas.openxmlformats.org/drawingml/2006/table">
            <a:tbl>
              <a:tblPr/>
              <a:tblGrid>
                <a:gridCol w="2171700"/>
                <a:gridCol w="1897063"/>
                <a:gridCol w="1895475"/>
                <a:gridCol w="189706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Corpus_mix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Tuple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tuples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Max. n. of URLs for each tuple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Domain restriction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ac.uk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ac.uk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ac.uk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98488" y="5494338"/>
          <a:ext cx="7862887" cy="1168718"/>
        </p:xfrm>
        <a:graphic>
          <a:graphicData uri="http://schemas.openxmlformats.org/drawingml/2006/table">
            <a:tbl>
              <a:tblPr/>
              <a:tblGrid>
                <a:gridCol w="2170112"/>
                <a:gridCol w="1898650"/>
                <a:gridCol w="1897063"/>
                <a:gridCol w="1897062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Corpus_mix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URLs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343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N. of tokens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738,809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546,478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1" charset="0"/>
                          <a:cs typeface="Arial" charset="0"/>
                        </a:rPr>
                        <a:t>536,782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Outline</a:t>
            </a:r>
            <a:endParaRPr lang="it-IT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endParaRPr lang="en-GB" sz="1200" smtClean="0">
              <a:latin typeface="Lucida Sans Unicode" pitchFamily="-1" charset="0"/>
            </a:endParaRPr>
          </a:p>
          <a:p>
            <a:pPr eaLnBrk="1" hangingPunct="1">
              <a:spcBef>
                <a:spcPts val="600"/>
              </a:spcBef>
              <a:spcAft>
                <a:spcPts val="4200"/>
              </a:spcAft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mtClean="0">
                <a:latin typeface="Lucida Sans Unicode" pitchFamily="-1" charset="0"/>
              </a:rPr>
              <a:t>Background</a:t>
            </a:r>
          </a:p>
          <a:p>
            <a:pPr eaLnBrk="1" hangingPunct="1">
              <a:spcBef>
                <a:spcPts val="600"/>
              </a:spcBef>
              <a:spcAft>
                <a:spcPts val="4200"/>
              </a:spcAft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mtClean="0">
                <a:latin typeface="Lucida Sans Unicode" pitchFamily="-1" charset="0"/>
              </a:rPr>
              <a:t>Methodology</a:t>
            </a:r>
          </a:p>
          <a:p>
            <a:pPr eaLnBrk="1" hangingPunct="1">
              <a:spcBef>
                <a:spcPts val="600"/>
              </a:spcBef>
              <a:spcAft>
                <a:spcPts val="4200"/>
              </a:spcAft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mtClean="0">
                <a:latin typeface="Lucida Sans Unicode" pitchFamily="-1" charset="0"/>
              </a:rPr>
              <a:t>Results</a:t>
            </a:r>
            <a:endParaRPr lang="en-GB" sz="1200" smtClean="0">
              <a:latin typeface="Lucida Sans Unicode" pitchFamily="-1" charset="0"/>
            </a:endParaRPr>
          </a:p>
          <a:p>
            <a:pPr eaLnBrk="1" hangingPunct="1">
              <a:spcBef>
                <a:spcPts val="600"/>
              </a:spcBef>
              <a:spcAft>
                <a:spcPts val="4200"/>
              </a:spcAft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mtClean="0">
                <a:latin typeface="Lucida Sans Unicode" pitchFamily="-1" charset="0"/>
              </a:rPr>
              <a:t>Summing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1193800"/>
            <a:ext cx="8194675" cy="5605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8313" y="192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</a:rPr>
              <a:t>Tuples corpus_key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825750" y="2684463"/>
            <a:ext cx="2459038" cy="390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5" name="Immagine 14" descr="Immagine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3" y="1566863"/>
            <a:ext cx="4470400" cy="758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Connettore 1 16"/>
          <p:cNvCxnSpPr>
            <a:stCxn id="14" idx="0"/>
            <a:endCxn id="15" idx="2"/>
          </p:cNvCxnSpPr>
          <p:nvPr/>
        </p:nvCxnSpPr>
        <p:spPr>
          <a:xfrm flipV="1">
            <a:off x="4056063" y="2325688"/>
            <a:ext cx="2101850" cy="35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Tuples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corpus_tri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1260475"/>
            <a:ext cx="80962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801938" y="2506663"/>
            <a:ext cx="3503612" cy="390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5" name="Connettore 1 4"/>
          <p:cNvCxnSpPr>
            <a:stCxn id="4" idx="0"/>
            <a:endCxn id="6" idx="2"/>
          </p:cNvCxnSpPr>
          <p:nvPr/>
        </p:nvCxnSpPr>
        <p:spPr>
          <a:xfrm flipV="1">
            <a:off x="4554538" y="2166938"/>
            <a:ext cx="884237" cy="339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Immagin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88" y="1522413"/>
            <a:ext cx="6151562" cy="644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192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Tuples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corpus_mix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70000"/>
            <a:ext cx="811847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790825" y="4322763"/>
            <a:ext cx="3503613" cy="450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" name="Connettore 1 5"/>
          <p:cNvCxnSpPr>
            <a:stCxn id="4" idx="0"/>
            <a:endCxn id="7" idx="2"/>
          </p:cNvCxnSpPr>
          <p:nvPr/>
        </p:nvCxnSpPr>
        <p:spPr>
          <a:xfrm flipV="1">
            <a:off x="4541838" y="3930650"/>
            <a:ext cx="1117600" cy="392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3135313"/>
            <a:ext cx="4589462" cy="795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Post hoc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evaluation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958975" y="4240213"/>
          <a:ext cx="5165766" cy="2024236"/>
        </p:xfrm>
        <a:graphic>
          <a:graphicData uri="http://schemas.openxmlformats.org/drawingml/2006/table">
            <a:tbl>
              <a:tblPr/>
              <a:tblGrid>
                <a:gridCol w="2423906"/>
                <a:gridCol w="2741860"/>
              </a:tblGrid>
              <a:tr h="738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Corpus_method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N.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of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relevant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web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pages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Corpus_key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Corpus_tri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Corpus_mix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91" name="CasellaDiTesto 4"/>
          <p:cNvSpPr txBox="1">
            <a:spLocks noChangeArrowheads="1"/>
          </p:cNvSpPr>
          <p:nvPr/>
        </p:nvSpPr>
        <p:spPr bwMode="auto">
          <a:xfrm>
            <a:off x="355600" y="1365250"/>
            <a:ext cx="85264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latin typeface="Lucida Sans Unicode" pitchFamily="-1" charset="0"/>
              </a:rPr>
              <a:t>Post hoc evaluation was mainly based on precision</a:t>
            </a:r>
            <a:endParaRPr lang="en-US" sz="2200">
              <a:latin typeface="Lucida Sans Unicode" pitchFamily="-1" charset="0"/>
            </a:endParaRPr>
          </a:p>
          <a:p>
            <a:endParaRPr lang="en-US" sz="1400" u="sng">
              <a:latin typeface="Lucida Sans Unicode" pitchFamily="-1" charset="0"/>
            </a:endParaRP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US" sz="2200">
                <a:latin typeface="Lucida Sans Unicode" pitchFamily="-1" charset="0"/>
              </a:rPr>
              <a:t>100 URLs were randomly extracted from each corpus (ca.30%) 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</a:pPr>
            <a:endParaRPr lang="en-US" sz="1100">
              <a:latin typeface="Lucida Sans Unicode" pitchFamily="-1" charset="0"/>
            </a:endParaRP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US" sz="2200">
                <a:latin typeface="Lucida Sans Unicode" pitchFamily="-1" charset="0"/>
              </a:rPr>
              <a:t>web pages were coded as “yes” or “no” depending on whether they hit or missed the target genre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Second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try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-1" charset="0"/>
              <a:cs typeface="+mj-cs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/>
        </p:nvGraphicFramePr>
        <p:xfrm>
          <a:off x="676275" y="2122488"/>
          <a:ext cx="7837569" cy="3185020"/>
        </p:xfrm>
        <a:graphic>
          <a:graphicData uri="http://schemas.openxmlformats.org/drawingml/2006/table">
            <a:tbl>
              <a:tblPr/>
              <a:tblGrid>
                <a:gridCol w="2121168"/>
                <a:gridCol w="1739944"/>
                <a:gridCol w="1520985"/>
                <a:gridCol w="2455472"/>
              </a:tblGrid>
              <a:tr h="1161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Corpus_method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N.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of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tokens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N.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of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URLs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N.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of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relevant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web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pages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Corpus_key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1,017,490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Corpus_tri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546,478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Corpus_mix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540,143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First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try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vs.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second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try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890649" y="1520042"/>
          <a:ext cx="7517081" cy="484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Summing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 up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379413" y="1781175"/>
            <a:ext cx="8307387" cy="4916488"/>
          </a:xfrm>
        </p:spPr>
        <p:txBody>
          <a:bodyPr/>
          <a:lstStyle/>
          <a:p>
            <a:pPr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en-GB" sz="2600" smtClean="0">
                <a:latin typeface="Lucida Sans Unicode" pitchFamily="-1" charset="0"/>
              </a:rPr>
              <a:t>Results showed that</a:t>
            </a:r>
          </a:p>
          <a:p>
            <a:pPr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200" smtClean="0">
              <a:latin typeface="Lucida Sans Unicode" pitchFamily="-1" charset="0"/>
            </a:endParaRPr>
          </a:p>
          <a:p>
            <a:pPr marL="534988" lvl="1" indent="-261938">
              <a:buClr>
                <a:schemeClr val="accent1"/>
              </a:buClr>
              <a:buFont typeface="Wingdings 3" pitchFamily="-1" charset="2"/>
              <a:buChar char="}"/>
            </a:pPr>
            <a:r>
              <a:rPr lang="en-GB" sz="2400" smtClean="0">
                <a:latin typeface="Lucida Sans Unicode" pitchFamily="-1" charset="0"/>
              </a:rPr>
              <a:t>the keyword method seems to be the least effective one for identifying genre</a:t>
            </a:r>
          </a:p>
          <a:p>
            <a:pPr marL="534988" lvl="1" indent="-261938">
              <a:buClr>
                <a:schemeClr val="accent1"/>
              </a:buClr>
              <a:buFont typeface="Wingdings 3" pitchFamily="-1" charset="2"/>
              <a:buChar char="}"/>
            </a:pPr>
            <a:endParaRPr lang="en-GB" sz="2400" smtClean="0">
              <a:latin typeface="Lucida Sans Unicode" pitchFamily="-1" charset="0"/>
            </a:endParaRPr>
          </a:p>
          <a:p>
            <a:pPr marL="534988" lvl="1" indent="-261938">
              <a:buClr>
                <a:schemeClr val="accent1"/>
              </a:buClr>
              <a:buFont typeface="Wingdings 3" pitchFamily="-1" charset="2"/>
              <a:buChar char="}"/>
            </a:pPr>
            <a:r>
              <a:rPr lang="en-GB" sz="2400" smtClean="0">
                <a:latin typeface="Lucida Sans Unicode" pitchFamily="-1" charset="0"/>
              </a:rPr>
              <a:t>the mix method seems to need supervision</a:t>
            </a:r>
          </a:p>
          <a:p>
            <a:pPr marL="534988" lvl="1" indent="-261938">
              <a:buClr>
                <a:schemeClr val="accent1"/>
              </a:buClr>
              <a:buFont typeface="Wingdings 3" pitchFamily="-1" charset="2"/>
              <a:buChar char="}"/>
            </a:pPr>
            <a:endParaRPr lang="en-GB" sz="2400" smtClean="0">
              <a:latin typeface="Lucida Sans Unicode" pitchFamily="-1" charset="0"/>
            </a:endParaRPr>
          </a:p>
          <a:p>
            <a:pPr marL="534988" lvl="1" indent="-261938">
              <a:buClr>
                <a:schemeClr val="accent1"/>
              </a:buClr>
              <a:buFont typeface="Wingdings 3" pitchFamily="-1" charset="2"/>
              <a:buChar char="}"/>
            </a:pPr>
            <a:r>
              <a:rPr lang="en-GB" sz="2400" b="1" smtClean="0">
                <a:latin typeface="Lucida Sans Unicode" pitchFamily="-1" charset="0"/>
              </a:rPr>
              <a:t>The trigram method seems to be the most effective and stable one for building genre-driven corpora semi-automatically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Back </a:t>
            </a:r>
            <a:r>
              <a:rPr lang="it-IT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to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the </a:t>
            </a:r>
            <a:r>
              <a:rPr lang="it-IT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bigger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picture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314" name="Segnaposto contenuto 1"/>
          <p:cNvSpPr>
            <a:spLocks noGrp="1"/>
          </p:cNvSpPr>
          <p:nvPr>
            <p:ph idx="1"/>
          </p:nvPr>
        </p:nvSpPr>
        <p:spPr>
          <a:xfrm>
            <a:off x="446088" y="1457325"/>
            <a:ext cx="8229600" cy="452596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z="2800" smtClean="0">
                <a:latin typeface="Lucida Sans Unicode" pitchFamily="-1" charset="0"/>
              </a:rPr>
              <a:t>Studying institutional academic English</a:t>
            </a:r>
          </a:p>
          <a:p>
            <a:pPr eaLnBrk="1" hangingPunct="1"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2600" smtClean="0">
              <a:latin typeface="Lucida Sans Unicode" pitchFamily="-1" charset="0"/>
            </a:endParaRPr>
          </a:p>
          <a:p>
            <a:pPr eaLnBrk="1" hangingPunct="1">
              <a:spcAft>
                <a:spcPts val="2400"/>
              </a:spcAft>
              <a:buClr>
                <a:schemeClr val="accent1"/>
              </a:buClr>
              <a:buSzPct val="70000"/>
              <a:buFont typeface="Wingdings 3" pitchFamily="-1" charset="2"/>
              <a:buChar char=""/>
            </a:pPr>
            <a:r>
              <a:rPr lang="en-GB" sz="2800" smtClean="0">
                <a:latin typeface="Lucida Sans Unicode" pitchFamily="-1" charset="0"/>
              </a:rPr>
              <a:t>Providing language resources</a:t>
            </a:r>
          </a:p>
          <a:p>
            <a:pPr marL="971550" lvl="1" indent="-514350" eaLnBrk="1" hangingPunct="1">
              <a:spcAft>
                <a:spcPts val="18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2600" smtClean="0">
                <a:latin typeface="Lucida Sans Unicode" pitchFamily="-1" charset="0"/>
              </a:rPr>
              <a:t>A genre-driven corpus of academic course descriptions (ACDs)</a:t>
            </a:r>
          </a:p>
          <a:p>
            <a:pPr marL="971550" lvl="1" indent="-514350" eaLnBrk="1" hangingPunct="1">
              <a:spcAft>
                <a:spcPts val="1200"/>
              </a:spcAft>
              <a:buClr>
                <a:schemeClr val="accent1"/>
              </a:buClr>
              <a:buSzPct val="70000"/>
              <a:buFont typeface="Calibri" pitchFamily="-1" charset="0"/>
              <a:buAutoNum type="arabicPeriod"/>
            </a:pPr>
            <a:r>
              <a:rPr lang="en-GB" sz="2600" smtClean="0">
                <a:latin typeface="Lucida Sans Unicode" pitchFamily="-1" charset="0"/>
              </a:rPr>
              <a:t>A phraseological database, to assist writers/translators produce ACDs</a:t>
            </a:r>
          </a:p>
        </p:txBody>
      </p:sp>
      <p:pic>
        <p:nvPicPr>
          <p:cNvPr id="4" name="Immagine 3" descr="spunt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175" y="3381375"/>
            <a:ext cx="7048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rika\Documents\università\magistrale forlì\tesi\diagrammi\course_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296863"/>
            <a:ext cx="8437563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4"/>
          <p:cNvCxnSpPr/>
          <p:nvPr/>
        </p:nvCxnSpPr>
        <p:spPr>
          <a:xfrm flipV="1">
            <a:off x="379413" y="3455988"/>
            <a:ext cx="11398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1519238" y="1497013"/>
            <a:ext cx="12700" cy="19478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1530350" y="1508125"/>
            <a:ext cx="13065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 flipV="1">
            <a:off x="2836863" y="903288"/>
            <a:ext cx="1587" cy="6048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2825750" y="890588"/>
            <a:ext cx="35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1508125" y="3454400"/>
            <a:ext cx="7938" cy="17113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1517650" y="5141913"/>
            <a:ext cx="1557338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 flipV="1">
            <a:off x="3086100" y="4953000"/>
            <a:ext cx="0" cy="2127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070225" y="4935538"/>
            <a:ext cx="5032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4541838" y="4940300"/>
            <a:ext cx="361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4903788" y="4927600"/>
            <a:ext cx="0" cy="17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892675" y="5094288"/>
            <a:ext cx="3444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H="1" flipV="1">
            <a:off x="5224463" y="4654550"/>
            <a:ext cx="9525" cy="438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5210175" y="4667250"/>
            <a:ext cx="28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</a:rPr>
              <a:t>Same “topic”</a:t>
            </a:r>
            <a:br>
              <a:rPr lang="it-IT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</a:rPr>
            </a:br>
            <a:r>
              <a:rPr lang="it-IT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</a:rPr>
              <a:t>different “genres”</a:t>
            </a:r>
          </a:p>
        </p:txBody>
      </p:sp>
      <p:grpSp>
        <p:nvGrpSpPr>
          <p:cNvPr id="3" name="Gruppo 7"/>
          <p:cNvGrpSpPr>
            <a:grpSpLocks/>
          </p:cNvGrpSpPr>
          <p:nvPr/>
        </p:nvGrpSpPr>
        <p:grpSpPr bwMode="auto">
          <a:xfrm>
            <a:off x="569913" y="1649413"/>
            <a:ext cx="8132762" cy="4881562"/>
            <a:chOff x="570016" y="1648690"/>
            <a:chExt cx="8132618" cy="4882738"/>
          </a:xfrm>
        </p:grpSpPr>
        <p:sp>
          <p:nvSpPr>
            <p:cNvPr id="4" name="Rettangolo 3"/>
            <p:cNvSpPr/>
            <p:nvPr/>
          </p:nvSpPr>
          <p:spPr>
            <a:xfrm>
              <a:off x="570016" y="1650277"/>
              <a:ext cx="4060753" cy="48811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4641881" y="1648690"/>
              <a:ext cx="4060753" cy="48811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30726" name="Immagine 5" descr="bootcat.jpe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37487" y="1781299"/>
              <a:ext cx="3815259" cy="4744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Immagine 6" descr="941623_403466329752554_877973181_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0594" y="1688192"/>
              <a:ext cx="1917700" cy="478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The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bigger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picture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5059362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1"/>
              </a:buClr>
              <a:buSzPct val="80000"/>
              <a:buFont typeface="Wingdings 3" pitchFamily="18" charset="2"/>
              <a:buChar char="}"/>
              <a:defRPr/>
            </a:pPr>
            <a:r>
              <a:rPr lang="en-GB" sz="2600" dirty="0" smtClean="0">
                <a:latin typeface="Lucida Sans Unicode" pitchFamily="34" charset="0"/>
                <a:cs typeface="Lucida Sans Unicode" pitchFamily="34" charset="0"/>
              </a:rPr>
              <a:t>Studying institutional academic English</a:t>
            </a: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Arial" pitchFamily="34" charset="0"/>
              <a:buChar char="•"/>
              <a:defRPr/>
            </a:pPr>
            <a:r>
              <a:rPr lang="en-GB" dirty="0" smtClean="0">
                <a:latin typeface="Lucida Sans Unicode" pitchFamily="-1" charset="0"/>
              </a:rPr>
              <a:t>“t</a:t>
            </a:r>
            <a:r>
              <a:rPr lang="en-US" dirty="0" smtClean="0">
                <a:latin typeface="Lucida Sans Unicode" pitchFamily="-1" charset="0"/>
              </a:rPr>
              <a:t>here is a growing trend for institutions with a global audience to make versions of their websites </a:t>
            </a:r>
            <a:r>
              <a:rPr lang="it-IT" dirty="0" err="1" smtClean="0">
                <a:latin typeface="Lucida Sans Unicode" pitchFamily="-1" charset="0"/>
              </a:rPr>
              <a:t>available</a:t>
            </a:r>
            <a:r>
              <a:rPr lang="it-IT" dirty="0" smtClean="0">
                <a:latin typeface="Lucida Sans Unicode" pitchFamily="-1" charset="0"/>
              </a:rPr>
              <a:t> in </a:t>
            </a:r>
            <a:r>
              <a:rPr lang="it-IT" dirty="0" err="1" smtClean="0">
                <a:latin typeface="Lucida Sans Unicode" pitchFamily="-1" charset="0"/>
              </a:rPr>
              <a:t>different</a:t>
            </a:r>
            <a:r>
              <a:rPr lang="it-IT" dirty="0" smtClean="0">
                <a:latin typeface="Lucida Sans Unicode" pitchFamily="-1" charset="0"/>
              </a:rPr>
              <a:t> </a:t>
            </a:r>
            <a:r>
              <a:rPr lang="it-IT" dirty="0" err="1" smtClean="0">
                <a:latin typeface="Lucida Sans Unicode" pitchFamily="-1" charset="0"/>
              </a:rPr>
              <a:t>languages</a:t>
            </a:r>
            <a:r>
              <a:rPr lang="it-IT" dirty="0" smtClean="0">
                <a:latin typeface="Lucida Sans Unicode" pitchFamily="-1" charset="0"/>
              </a:rPr>
              <a:t>” (</a:t>
            </a:r>
            <a:r>
              <a:rPr lang="en-GB" dirty="0" smtClean="0">
                <a:latin typeface="Lucida Sans Unicode" pitchFamily="-1" charset="0"/>
              </a:rPr>
              <a:t>Callahan and Herring, 2012, p.327)</a:t>
            </a: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Arial" pitchFamily="34" charset="0"/>
              <a:buChar char="•"/>
              <a:defRPr/>
            </a:pPr>
            <a:r>
              <a:rPr lang="en-GB" dirty="0" smtClean="0">
                <a:latin typeface="Lucida Sans Unicode" pitchFamily="-1" charset="0"/>
              </a:rPr>
              <a:t>Different languages =&gt; mainly English (cf. Callahan and Herring, 2012)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sz="18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80000"/>
              <a:buFont typeface="Wingdings 3" pitchFamily="18" charset="2"/>
              <a:buChar char="}"/>
              <a:defRPr/>
            </a:pPr>
            <a:r>
              <a:rPr lang="en-GB" sz="2600" dirty="0" smtClean="0">
                <a:latin typeface="Lucida Sans Unicode" pitchFamily="34" charset="0"/>
                <a:cs typeface="Lucida Sans Unicode" pitchFamily="34" charset="0"/>
              </a:rPr>
              <a:t>Providing language resources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arabicPeriod"/>
              <a:defRPr/>
            </a:pPr>
            <a:r>
              <a:rPr lang="en-GB" sz="2000" dirty="0" smtClean="0">
                <a:latin typeface="Lucida Sans Unicode" pitchFamily="34" charset="0"/>
                <a:cs typeface="Lucida Sans Unicode" pitchFamily="34" charset="0"/>
              </a:rPr>
              <a:t>A genre-driven corpus of academic course descriptions (ACDs)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arabicPeriod"/>
              <a:defRPr/>
            </a:pPr>
            <a:r>
              <a:rPr lang="en-GB" sz="2000" dirty="0" smtClean="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GB" sz="2000" dirty="0" err="1" smtClean="0">
                <a:latin typeface="Lucida Sans Unicode" pitchFamily="34" charset="0"/>
                <a:cs typeface="Lucida Sans Unicode" pitchFamily="34" charset="0"/>
              </a:rPr>
              <a:t>phraseological</a:t>
            </a:r>
            <a:r>
              <a:rPr lang="en-GB" sz="2000" dirty="0" smtClean="0">
                <a:latin typeface="Lucida Sans Unicode" pitchFamily="34" charset="0"/>
                <a:cs typeface="Lucida Sans Unicode" pitchFamily="34" charset="0"/>
              </a:rPr>
              <a:t> database, to assist writers/translators produce ACDs</a:t>
            </a:r>
          </a:p>
          <a:p>
            <a:pPr marL="914400" lvl="1" indent="-457200" eaLnBrk="1" fontAlgn="auto" hangingPunct="1">
              <a:spcAft>
                <a:spcPct val="3000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endParaRPr lang="it-IT" dirty="0" smtClean="0"/>
          </a:p>
          <a:p>
            <a:pPr lvl="1">
              <a:defRPr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757363" y="4821238"/>
            <a:ext cx="5414962" cy="771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011" y="599719"/>
            <a:ext cx="8360228" cy="1335959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Genre-driven vs. Topic-driven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BootCaT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corpora:</a:t>
            </a:r>
            <a:b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building and evaluating a corpus of academic course descriptions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>
          <a:xfrm>
            <a:off x="0" y="4830763"/>
            <a:ext cx="9144000" cy="1522412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BOTWU</a:t>
            </a:r>
            <a:br>
              <a:rPr lang="en-US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BootCaTters of the world unite!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sz="1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Erika Dalan (University of Bologna)</a:t>
            </a:r>
          </a:p>
        </p:txBody>
      </p:sp>
      <p:sp>
        <p:nvSpPr>
          <p:cNvPr id="31748" name="Segnaposto contenuto 2"/>
          <p:cNvSpPr txBox="1">
            <a:spLocks/>
          </p:cNvSpPr>
          <p:nvPr/>
        </p:nvSpPr>
        <p:spPr bwMode="auto">
          <a:xfrm>
            <a:off x="0" y="3016250"/>
            <a:ext cx="9144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7200" b="1">
                <a:solidFill>
                  <a:schemeClr val="tx2"/>
                </a:solidFill>
              </a:rPr>
              <a:t>THANK YOU</a:t>
            </a:r>
            <a:endParaRPr lang="en-GB" sz="7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  <a:cs typeface="+mj-cs"/>
              </a:rPr>
              <a:t>References</a:t>
            </a:r>
            <a:endParaRPr lang="it-IT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-1" charset="0"/>
              <a:cs typeface="+mj-cs"/>
            </a:endParaRPr>
          </a:p>
        </p:txBody>
      </p:sp>
      <p:sp>
        <p:nvSpPr>
          <p:cNvPr id="66563" name="Rettangolo 2"/>
          <p:cNvSpPr>
            <a:spLocks noChangeArrowheads="1"/>
          </p:cNvSpPr>
          <p:nvPr/>
        </p:nvSpPr>
        <p:spPr bwMode="auto">
          <a:xfrm>
            <a:off x="379413" y="1163638"/>
            <a:ext cx="83486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03238" indent="-457200">
              <a:defRPr/>
            </a:pPr>
            <a:r>
              <a:rPr lang="en-US" sz="1450" dirty="0">
                <a:latin typeface="Lucida Sans Unicode" pitchFamily="-1" charset="0"/>
              </a:rPr>
              <a:t>L. Anthony (2004) </a:t>
            </a:r>
            <a:r>
              <a:rPr lang="en-US" sz="1450" dirty="0" err="1">
                <a:latin typeface="Lucida Sans Unicode" pitchFamily="-1" charset="0"/>
              </a:rPr>
              <a:t>AntConc</a:t>
            </a:r>
            <a:r>
              <a:rPr lang="en-US" sz="1450" dirty="0">
                <a:latin typeface="Lucida Sans Unicode" pitchFamily="-1" charset="0"/>
              </a:rPr>
              <a:t>: A Learner and Classroom Friendly, Multi-Platform Corpus Analysis Toolkit. Proceedings of </a:t>
            </a:r>
            <a:r>
              <a:rPr lang="en-US" sz="1450" dirty="0" err="1">
                <a:latin typeface="Lucida Sans Unicode" pitchFamily="-1" charset="0"/>
              </a:rPr>
              <a:t>IWLeL</a:t>
            </a:r>
            <a:r>
              <a:rPr lang="en-US" sz="1450" dirty="0">
                <a:latin typeface="Lucida Sans Unicode" pitchFamily="-1" charset="0"/>
              </a:rPr>
              <a:t> 2004: An Interactive Workshop on Language e-Learning pp. 7–13.</a:t>
            </a:r>
          </a:p>
          <a:p>
            <a:pPr marL="503238" indent="-457200">
              <a:defRPr/>
            </a:pPr>
            <a:r>
              <a:rPr lang="en-US" sz="1450" dirty="0">
                <a:latin typeface="Lucida Sans Unicode" pitchFamily="-1" charset="0"/>
              </a:rPr>
              <a:t>M. </a:t>
            </a:r>
            <a:r>
              <a:rPr lang="en-US" sz="1450" dirty="0" err="1">
                <a:latin typeface="Lucida Sans Unicode" pitchFamily="-1" charset="0"/>
              </a:rPr>
              <a:t>Baroni</a:t>
            </a:r>
            <a:r>
              <a:rPr lang="en-US" sz="1450" dirty="0">
                <a:latin typeface="Lucida Sans Unicode" pitchFamily="-1" charset="0"/>
              </a:rPr>
              <a:t> and S. </a:t>
            </a:r>
            <a:r>
              <a:rPr lang="en-US" sz="1450" dirty="0" err="1">
                <a:latin typeface="Lucida Sans Unicode" pitchFamily="-1" charset="0"/>
              </a:rPr>
              <a:t>Bernardini</a:t>
            </a:r>
            <a:r>
              <a:rPr lang="en-US" sz="1450" dirty="0">
                <a:latin typeface="Lucida Sans Unicode" pitchFamily="-1" charset="0"/>
              </a:rPr>
              <a:t> (2004) </a:t>
            </a:r>
            <a:r>
              <a:rPr lang="en-US" sz="1450" dirty="0" err="1">
                <a:latin typeface="Lucida Sans Unicode" pitchFamily="-1" charset="0"/>
              </a:rPr>
              <a:t>BootCaT</a:t>
            </a:r>
            <a:r>
              <a:rPr lang="en-US" sz="1450" dirty="0">
                <a:latin typeface="Lucida Sans Unicode" pitchFamily="-1" charset="0"/>
              </a:rPr>
              <a:t>: Bootstrapping corpora and terms from the web. Proceedings of LREC 2004.</a:t>
            </a:r>
          </a:p>
          <a:p>
            <a:pPr marL="503238" indent="-457200">
              <a:defRPr/>
            </a:pPr>
            <a:r>
              <a:rPr lang="en-US" sz="1450" dirty="0">
                <a:latin typeface="Lucida Sans Unicode" pitchFamily="-1" charset="0"/>
              </a:rPr>
              <a:t>S. </a:t>
            </a:r>
            <a:r>
              <a:rPr lang="en-US" sz="1450" dirty="0" err="1">
                <a:latin typeface="Lucida Sans Unicode" pitchFamily="-1" charset="0"/>
              </a:rPr>
              <a:t>Bernardini</a:t>
            </a:r>
            <a:r>
              <a:rPr lang="en-US" sz="1450" dirty="0">
                <a:latin typeface="Lucida Sans Unicode" pitchFamily="-1" charset="0"/>
              </a:rPr>
              <a:t> and A. </a:t>
            </a:r>
            <a:r>
              <a:rPr lang="en-US" sz="1450" dirty="0" err="1">
                <a:latin typeface="Lucida Sans Unicode" pitchFamily="-1" charset="0"/>
              </a:rPr>
              <a:t>Ferraresi</a:t>
            </a:r>
            <a:r>
              <a:rPr lang="en-US" sz="1450" dirty="0">
                <a:latin typeface="Lucida Sans Unicode" pitchFamily="-1" charset="0"/>
              </a:rPr>
              <a:t> (forthcoming) </a:t>
            </a:r>
            <a:r>
              <a:rPr lang="it-IT" sz="1450" dirty="0" err="1">
                <a:latin typeface="Lucida Sans Unicode" pitchFamily="-1" charset="0"/>
              </a:rPr>
              <a:t>Old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needs</a:t>
            </a:r>
            <a:r>
              <a:rPr lang="it-IT" sz="1450" dirty="0">
                <a:latin typeface="Lucida Sans Unicode" pitchFamily="-1" charset="0"/>
              </a:rPr>
              <a:t>, </a:t>
            </a:r>
            <a:r>
              <a:rPr lang="it-IT" sz="1450" dirty="0" err="1">
                <a:latin typeface="Lucida Sans Unicode" pitchFamily="-1" charset="0"/>
              </a:rPr>
              <a:t>new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solutions</a:t>
            </a:r>
            <a:r>
              <a:rPr lang="it-IT" sz="1450" dirty="0">
                <a:latin typeface="Lucida Sans Unicode" pitchFamily="-1" charset="0"/>
              </a:rPr>
              <a:t>: </a:t>
            </a:r>
            <a:r>
              <a:rPr lang="it-IT" sz="1450" dirty="0" err="1">
                <a:latin typeface="Lucida Sans Unicode" pitchFamily="-1" charset="0"/>
              </a:rPr>
              <a:t>Comparable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corpora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for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language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professionals</a:t>
            </a:r>
            <a:r>
              <a:rPr lang="it-IT" sz="1450" dirty="0">
                <a:latin typeface="Lucida Sans Unicode" pitchFamily="-1" charset="0"/>
              </a:rPr>
              <a:t>.  In </a:t>
            </a:r>
            <a:r>
              <a:rPr lang="it-IT" sz="1450" dirty="0" err="1">
                <a:latin typeface="Lucida Sans Unicode" pitchFamily="-1" charset="0"/>
              </a:rPr>
              <a:t>Sharoff</a:t>
            </a:r>
            <a:r>
              <a:rPr lang="it-IT" sz="1450" dirty="0">
                <a:latin typeface="Lucida Sans Unicode" pitchFamily="-1" charset="0"/>
              </a:rPr>
              <a:t>, S., R. </a:t>
            </a:r>
            <a:r>
              <a:rPr lang="it-IT" sz="1450" dirty="0" err="1">
                <a:latin typeface="Lucida Sans Unicode" pitchFamily="-1" charset="0"/>
              </a:rPr>
              <a:t>Rapp</a:t>
            </a:r>
            <a:r>
              <a:rPr lang="it-IT" sz="1450" dirty="0">
                <a:latin typeface="Lucida Sans Unicode" pitchFamily="-1" charset="0"/>
              </a:rPr>
              <a:t>, P. </a:t>
            </a:r>
            <a:r>
              <a:rPr lang="it-IT" sz="1450" dirty="0" err="1">
                <a:latin typeface="Lucida Sans Unicode" pitchFamily="-1" charset="0"/>
              </a:rPr>
              <a:t>Zweigenbaum</a:t>
            </a:r>
            <a:r>
              <a:rPr lang="it-IT" sz="1450" dirty="0">
                <a:latin typeface="Lucida Sans Unicode" pitchFamily="-1" charset="0"/>
              </a:rPr>
              <a:t>, P. </a:t>
            </a:r>
            <a:r>
              <a:rPr lang="it-IT" sz="1450" dirty="0" err="1">
                <a:latin typeface="Lucida Sans Unicode" pitchFamily="-1" charset="0"/>
              </a:rPr>
              <a:t>Fung</a:t>
            </a:r>
            <a:r>
              <a:rPr lang="it-IT" sz="1450" dirty="0">
                <a:latin typeface="Lucida Sans Unicode" pitchFamily="-1" charset="0"/>
              </a:rPr>
              <a:t> (</a:t>
            </a:r>
            <a:r>
              <a:rPr lang="it-IT" sz="1450" dirty="0" err="1">
                <a:latin typeface="Lucida Sans Unicode" pitchFamily="-1" charset="0"/>
              </a:rPr>
              <a:t>eds</a:t>
            </a:r>
            <a:r>
              <a:rPr lang="it-IT" sz="1450" dirty="0">
                <a:latin typeface="Lucida Sans Unicode" pitchFamily="-1" charset="0"/>
              </a:rPr>
              <a:t>.) BUCC: Building and </a:t>
            </a:r>
            <a:r>
              <a:rPr lang="it-IT" sz="1450" dirty="0" err="1">
                <a:latin typeface="Lucida Sans Unicode" pitchFamily="-1" charset="0"/>
              </a:rPr>
              <a:t>using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comparable</a:t>
            </a:r>
            <a:r>
              <a:rPr lang="it-IT" sz="1450" dirty="0">
                <a:latin typeface="Lucida Sans Unicode" pitchFamily="-1" charset="0"/>
              </a:rPr>
              <a:t> </a:t>
            </a:r>
            <a:r>
              <a:rPr lang="it-IT" sz="1450" dirty="0" err="1">
                <a:latin typeface="Lucida Sans Unicode" pitchFamily="-1" charset="0"/>
              </a:rPr>
              <a:t>corpora</a:t>
            </a:r>
            <a:r>
              <a:rPr lang="it-IT" sz="1450" dirty="0">
                <a:latin typeface="Lucida Sans Unicode" pitchFamily="-1" charset="0"/>
              </a:rPr>
              <a:t>. </a:t>
            </a:r>
            <a:r>
              <a:rPr lang="it-IT" sz="1450" dirty="0" err="1">
                <a:latin typeface="Lucida Sans Unicode" pitchFamily="-1" charset="0"/>
              </a:rPr>
              <a:t>Dordrecht</a:t>
            </a:r>
            <a:r>
              <a:rPr lang="it-IT" sz="1450" dirty="0">
                <a:latin typeface="Lucida Sans Unicode" pitchFamily="-1" charset="0"/>
              </a:rPr>
              <a:t>: </a:t>
            </a:r>
            <a:r>
              <a:rPr lang="it-IT" sz="1450" dirty="0" err="1">
                <a:latin typeface="Lucida Sans Unicode" pitchFamily="-1" charset="0"/>
              </a:rPr>
              <a:t>Springer</a:t>
            </a:r>
            <a:r>
              <a:rPr lang="it-IT" sz="1450" dirty="0">
                <a:latin typeface="Lucida Sans Unicode" pitchFamily="-1" charset="0"/>
              </a:rPr>
              <a:t>. </a:t>
            </a:r>
            <a:endParaRPr lang="en-US" sz="1450" dirty="0">
              <a:latin typeface="Lucida Sans Unicode" pitchFamily="-1" charset="0"/>
            </a:endParaRPr>
          </a:p>
          <a:p>
            <a:pPr marL="503238" indent="-457200">
              <a:defRPr/>
            </a:pPr>
            <a:r>
              <a:rPr lang="en-GB" sz="1450" dirty="0">
                <a:latin typeface="Lucida Sans Unicode" pitchFamily="-1" charset="0"/>
              </a:rPr>
              <a:t>E. Callahan and S.C. Herring (2012) </a:t>
            </a:r>
            <a:r>
              <a:rPr lang="en-US" sz="1450" dirty="0">
                <a:latin typeface="Lucida Sans Unicode" pitchFamily="-1" charset="0"/>
              </a:rPr>
              <a:t>Language choice on university websites: Longitudinal trends. International Journal of communication, 6, 322-355.</a:t>
            </a:r>
          </a:p>
          <a:p>
            <a:pPr marL="503238" indent="-457200">
              <a:defRPr/>
            </a:pPr>
            <a:r>
              <a:rPr lang="en-US" sz="1450" dirty="0">
                <a:latin typeface="Lucida Sans Unicode" pitchFamily="-1" charset="0"/>
              </a:rPr>
              <a:t>K. </a:t>
            </a:r>
            <a:r>
              <a:rPr lang="en-US" sz="1450" dirty="0" err="1">
                <a:latin typeface="Lucida Sans Unicode" pitchFamily="-1" charset="0"/>
              </a:rPr>
              <a:t>Crowston</a:t>
            </a:r>
            <a:r>
              <a:rPr lang="en-US" sz="1450" dirty="0">
                <a:latin typeface="Lucida Sans Unicode" pitchFamily="-1" charset="0"/>
              </a:rPr>
              <a:t> and B. H. </a:t>
            </a:r>
            <a:r>
              <a:rPr lang="en-US" sz="1450" dirty="0" err="1">
                <a:latin typeface="Lucida Sans Unicode" pitchFamily="-1" charset="0"/>
              </a:rPr>
              <a:t>Kwasnik</a:t>
            </a:r>
            <a:r>
              <a:rPr lang="en-US" sz="1450" dirty="0">
                <a:latin typeface="Lucida Sans Unicode" pitchFamily="-1" charset="0"/>
              </a:rPr>
              <a:t> (2004) A framework for creating a facetted </a:t>
            </a:r>
            <a:r>
              <a:rPr lang="en-US" sz="1450" dirty="0" err="1">
                <a:latin typeface="Lucida Sans Unicode" pitchFamily="-1" charset="0"/>
              </a:rPr>
              <a:t>classication</a:t>
            </a:r>
            <a:r>
              <a:rPr lang="en-US" sz="1450" dirty="0">
                <a:latin typeface="Lucida Sans Unicode" pitchFamily="-1" charset="0"/>
              </a:rPr>
              <a:t> for genres: Addressing issues of multidimensionality. </a:t>
            </a:r>
            <a:r>
              <a:rPr lang="it-IT" sz="1450" dirty="0">
                <a:latin typeface="Lucida Sans Unicode" pitchFamily="-1" charset="0"/>
              </a:rPr>
              <a:t>Hawaii International </a:t>
            </a:r>
            <a:r>
              <a:rPr lang="it-IT" sz="1450" dirty="0" err="1">
                <a:latin typeface="Lucida Sans Unicode" pitchFamily="-1" charset="0"/>
              </a:rPr>
              <a:t>Conference</a:t>
            </a:r>
            <a:r>
              <a:rPr lang="it-IT" sz="1450" dirty="0">
                <a:latin typeface="Lucida Sans Unicode" pitchFamily="-1" charset="0"/>
              </a:rPr>
              <a:t> on System </a:t>
            </a:r>
            <a:r>
              <a:rPr lang="it-IT" sz="1450" dirty="0" err="1">
                <a:latin typeface="Lucida Sans Unicode" pitchFamily="-1" charset="0"/>
              </a:rPr>
              <a:t>Sciences</a:t>
            </a:r>
            <a:r>
              <a:rPr lang="it-IT" sz="1450" dirty="0">
                <a:latin typeface="Lucida Sans Unicode" pitchFamily="-1" charset="0"/>
              </a:rPr>
              <a:t>, 4.</a:t>
            </a:r>
            <a:endParaRPr lang="en-GB" sz="1450" dirty="0">
              <a:latin typeface="Lucida Sans Unicode" pitchFamily="-1" charset="0"/>
            </a:endParaRPr>
          </a:p>
          <a:p>
            <a:pPr marL="503238" lvl="1" indent="-457200">
              <a:defRPr/>
            </a:pPr>
            <a:r>
              <a:rPr lang="en-US" sz="1450" dirty="0">
                <a:latin typeface="Lucida Sans Unicode" pitchFamily="-1" charset="0"/>
              </a:rPr>
              <a:t>D. </a:t>
            </a:r>
            <a:r>
              <a:rPr lang="en-US" sz="1450" dirty="0" err="1">
                <a:latin typeface="Lucida Sans Unicode" pitchFamily="-1" charset="0"/>
              </a:rPr>
              <a:t>Biber</a:t>
            </a:r>
            <a:r>
              <a:rPr lang="en-US" sz="1450" dirty="0">
                <a:latin typeface="Lucida Sans Unicode" pitchFamily="-1" charset="0"/>
              </a:rPr>
              <a:t>, S. Conrad and V. Cortes (2004). If you look at ...: Lexical Bundles in university teaching and textbooks. Applied Linguistics, 25(3), 371-405.</a:t>
            </a:r>
          </a:p>
          <a:p>
            <a:pPr marL="503238" indent="-457200">
              <a:defRPr/>
            </a:pPr>
            <a:r>
              <a:rPr lang="en-US" sz="1450" dirty="0">
                <a:latin typeface="Lucida Sans Unicode" pitchFamily="-1" charset="0"/>
              </a:rPr>
              <a:t>G. </a:t>
            </a:r>
            <a:r>
              <a:rPr lang="en-US" sz="1450" dirty="0" err="1">
                <a:latin typeface="Lucida Sans Unicode" pitchFamily="-1" charset="0"/>
              </a:rPr>
              <a:t>Rehm</a:t>
            </a:r>
            <a:r>
              <a:rPr lang="en-US" sz="1450" dirty="0">
                <a:latin typeface="Lucida Sans Unicode" pitchFamily="-1" charset="0"/>
              </a:rPr>
              <a:t> (2002) Towards Automatic Web Genre Identification: A corpus-based approach in the domain of academia by example of the academic's personal homepage. In </a:t>
            </a:r>
            <a:r>
              <a:rPr lang="en-US" sz="1450" i="1" dirty="0">
                <a:latin typeface="Lucida Sans Unicode" pitchFamily="-1" charset="0"/>
              </a:rPr>
              <a:t>Proceedings of the 35th Hawaii International Conference on System Sciences, 2002. </a:t>
            </a:r>
          </a:p>
          <a:p>
            <a:pPr marL="503238" indent="-457200">
              <a:defRPr/>
            </a:pPr>
            <a:r>
              <a:rPr lang="en-US" sz="1450" dirty="0">
                <a:latin typeface="Lucida Sans Unicode" pitchFamily="-1" charset="0"/>
              </a:rPr>
              <a:t>M. </a:t>
            </a:r>
            <a:r>
              <a:rPr lang="en-US" sz="1450" dirty="0" err="1">
                <a:latin typeface="Lucida Sans Unicode" pitchFamily="-1" charset="0"/>
              </a:rPr>
              <a:t>Santini</a:t>
            </a:r>
            <a:r>
              <a:rPr lang="en-US" sz="1450" dirty="0">
                <a:latin typeface="Lucida Sans Unicode" pitchFamily="-1" charset="0"/>
              </a:rPr>
              <a:t> (2004) State-of-the-art on automatic genre identification. Technical Report ITRI-04-03, ITRI, University of Brighton (UK).</a:t>
            </a:r>
          </a:p>
          <a:p>
            <a:pPr marL="503238" indent="-457200">
              <a:defRPr/>
            </a:pPr>
            <a:r>
              <a:rPr lang="en-US" sz="1450" dirty="0">
                <a:latin typeface="Lucida Sans Unicode" pitchFamily="-1" charset="0"/>
              </a:rPr>
              <a:t>M. </a:t>
            </a:r>
            <a:r>
              <a:rPr lang="en-US" sz="1450" dirty="0" err="1">
                <a:latin typeface="Lucida Sans Unicode" pitchFamily="-1" charset="0"/>
              </a:rPr>
              <a:t>Santini</a:t>
            </a:r>
            <a:r>
              <a:rPr lang="en-US" sz="1450" dirty="0">
                <a:latin typeface="Lucida Sans Unicode" pitchFamily="-1" charset="0"/>
              </a:rPr>
              <a:t> (2012) online: http://www.forum.santini.se/2012/02/beyond-topic-genre-and-search</a:t>
            </a:r>
          </a:p>
          <a:p>
            <a:pPr marL="503238" lvl="1" indent="-457200">
              <a:defRPr/>
            </a:pPr>
            <a:r>
              <a:rPr lang="it-IT" sz="1450" dirty="0">
                <a:latin typeface="Lucida Sans Unicode" pitchFamily="-1" charset="0"/>
              </a:rPr>
              <a:t>M. Santini and S. </a:t>
            </a:r>
            <a:r>
              <a:rPr lang="it-IT" sz="1450" dirty="0" err="1">
                <a:latin typeface="Lucida Sans Unicode" pitchFamily="-1" charset="0"/>
              </a:rPr>
              <a:t>Sharoff</a:t>
            </a:r>
            <a:r>
              <a:rPr lang="it-IT" sz="1450" dirty="0">
                <a:latin typeface="Lucida Sans Unicode" pitchFamily="-1" charset="0"/>
              </a:rPr>
              <a:t> (2009) Web </a:t>
            </a:r>
            <a:r>
              <a:rPr lang="it-IT" sz="1450" dirty="0" err="1">
                <a:latin typeface="Lucida Sans Unicode" pitchFamily="-1" charset="0"/>
              </a:rPr>
              <a:t>Genre</a:t>
            </a:r>
            <a:r>
              <a:rPr lang="it-IT" sz="1450" dirty="0">
                <a:latin typeface="Lucida Sans Unicode" pitchFamily="-1" charset="0"/>
              </a:rPr>
              <a:t> Benchmark Under </a:t>
            </a:r>
            <a:r>
              <a:rPr lang="it-IT" sz="1450" dirty="0" err="1">
                <a:latin typeface="Lucida Sans Unicode" pitchFamily="-1" charset="0"/>
              </a:rPr>
              <a:t>Construction</a:t>
            </a:r>
            <a:r>
              <a:rPr lang="it-IT" sz="1450" dirty="0">
                <a:latin typeface="Lucida Sans Unicode" pitchFamily="-1" charset="0"/>
              </a:rPr>
              <a:t>. </a:t>
            </a:r>
            <a:r>
              <a:rPr lang="it-IT" sz="1450" i="1" dirty="0">
                <a:latin typeface="Lucida Sans Unicode" pitchFamily="-1" charset="0"/>
              </a:rPr>
              <a:t>Journal </a:t>
            </a:r>
            <a:r>
              <a:rPr lang="it-IT" sz="1450" i="1" dirty="0" err="1">
                <a:latin typeface="Lucida Sans Unicode" pitchFamily="-1" charset="0"/>
              </a:rPr>
              <a:t>for</a:t>
            </a:r>
            <a:r>
              <a:rPr lang="it-IT" sz="1450" i="1" dirty="0">
                <a:latin typeface="Lucida Sans Unicode" pitchFamily="-1" charset="0"/>
              </a:rPr>
              <a:t> </a:t>
            </a:r>
            <a:r>
              <a:rPr lang="it-IT" sz="1450" i="1" dirty="0" err="1">
                <a:latin typeface="Lucida Sans Unicode" pitchFamily="-1" charset="0"/>
              </a:rPr>
              <a:t>Language</a:t>
            </a:r>
            <a:r>
              <a:rPr lang="it-IT" sz="1450" i="1" dirty="0">
                <a:latin typeface="Lucida Sans Unicode" pitchFamily="-1" charset="0"/>
              </a:rPr>
              <a:t> </a:t>
            </a:r>
            <a:r>
              <a:rPr lang="it-IT" sz="1450" i="1" dirty="0" err="1">
                <a:latin typeface="Lucida Sans Unicode" pitchFamily="-1" charset="0"/>
              </a:rPr>
              <a:t>Technology</a:t>
            </a:r>
            <a:r>
              <a:rPr lang="it-IT" sz="1450" i="1" dirty="0">
                <a:latin typeface="Lucida Sans Unicode" pitchFamily="-1" charset="0"/>
              </a:rPr>
              <a:t> and </a:t>
            </a:r>
            <a:r>
              <a:rPr lang="it-IT" sz="1450" i="1" dirty="0" err="1">
                <a:latin typeface="Lucida Sans Unicode" pitchFamily="-1" charset="0"/>
              </a:rPr>
              <a:t>Computational</a:t>
            </a:r>
            <a:r>
              <a:rPr lang="it-IT" sz="1450" i="1" dirty="0">
                <a:latin typeface="Lucida Sans Unicode" pitchFamily="-1" charset="0"/>
              </a:rPr>
              <a:t> </a:t>
            </a:r>
            <a:r>
              <a:rPr lang="it-IT" sz="1450" i="1" dirty="0" err="1">
                <a:latin typeface="Lucida Sans Unicode" pitchFamily="-1" charset="0"/>
              </a:rPr>
              <a:t>Linguistics</a:t>
            </a:r>
            <a:r>
              <a:rPr lang="it-IT" sz="1450" i="1" dirty="0">
                <a:latin typeface="Lucida Sans Unicode" pitchFamily="-1" charset="0"/>
              </a:rPr>
              <a:t> (JLCL) 25(1)</a:t>
            </a:r>
            <a:r>
              <a:rPr lang="it-IT" sz="1450" dirty="0">
                <a:latin typeface="Lucida Sans Unicode" pitchFamily="-1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Traditionally…</a:t>
            </a:r>
            <a:endParaRPr lang="it-IT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442913" y="1260475"/>
            <a:ext cx="8224837" cy="5057775"/>
          </a:xfrm>
        </p:spPr>
        <p:txBody>
          <a:bodyPr anchor="ctr"/>
          <a:lstStyle/>
          <a:p>
            <a:pPr eaLnBrk="1" hangingPunct="1">
              <a:buFont typeface="Wingdings 3" pitchFamily="-1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latin typeface="Lucida Sans Unicode" pitchFamily="-1" charset="0"/>
              </a:rPr>
              <a:t>“The BootCaT toolkit [is] a suite of perl programs implementing an iterative procedure to bootstrap </a:t>
            </a:r>
            <a:r>
              <a:rPr lang="en-US" sz="2400" b="1" smtClean="0">
                <a:latin typeface="Lucida Sans Unicode" pitchFamily="-1" charset="0"/>
              </a:rPr>
              <a:t>specialized corpora</a:t>
            </a:r>
            <a:r>
              <a:rPr lang="en-US" sz="2400" smtClean="0">
                <a:latin typeface="Lucida Sans Unicode" pitchFamily="-1" charset="0"/>
              </a:rPr>
              <a:t> and terms from the web, requiring only a small list of </a:t>
            </a:r>
            <a:r>
              <a:rPr lang="en-US" sz="2400" b="1" smtClean="0">
                <a:latin typeface="Lucida Sans Unicode" pitchFamily="-1" charset="0"/>
              </a:rPr>
              <a:t>“seeds”</a:t>
            </a:r>
            <a:r>
              <a:rPr lang="en-US" sz="2400" smtClean="0">
                <a:latin typeface="Lucida Sans Unicode" pitchFamily="-1" charset="0"/>
              </a:rPr>
              <a:t> (terms that are expected to be typical of the </a:t>
            </a:r>
            <a:r>
              <a:rPr lang="en-US" sz="2400" b="1" smtClean="0">
                <a:latin typeface="Lucida Sans Unicode" pitchFamily="-1" charset="0"/>
              </a:rPr>
              <a:t>domain </a:t>
            </a:r>
            <a:r>
              <a:rPr lang="en-US" sz="2400" smtClean="0">
                <a:latin typeface="Lucida Sans Unicode" pitchFamily="-1" charset="0"/>
              </a:rPr>
              <a:t>of interest) as input” (Baroni and Bernardini, 2004, p. 1313)</a:t>
            </a:r>
          </a:p>
          <a:p>
            <a:pPr eaLnBrk="1" hangingPunct="1">
              <a:buFont typeface="Wingdings 3" pitchFamily="-1" charset="2"/>
              <a:buNone/>
            </a:pPr>
            <a:r>
              <a:rPr lang="en-US" sz="2400" smtClean="0">
                <a:latin typeface="Lucida Sans Unicode" pitchFamily="-1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Lucida Sans Unicode" pitchFamily="-1" charset="0"/>
              </a:rPr>
              <a:t>	Domain = topic (e.g. </a:t>
            </a:r>
            <a:r>
              <a:rPr lang="it-IT" sz="2400" smtClean="0">
                <a:latin typeface="Lucida Sans Unicode" pitchFamily="-1" charset="0"/>
              </a:rPr>
              <a:t>epilepsy)</a:t>
            </a:r>
            <a:endParaRPr lang="en-US" sz="2400" smtClean="0">
              <a:latin typeface="Lucida Sans Unicode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055" y="246929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Beyond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topic</a:t>
            </a:r>
            <a:r>
              <a:rPr lang="it-IT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: </a:t>
            </a: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genre</a:t>
            </a:r>
            <a:endParaRPr lang="it-IT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5123" name="Segnaposto contenuto 1"/>
          <p:cNvSpPr>
            <a:spLocks noGrp="1"/>
          </p:cNvSpPr>
          <p:nvPr>
            <p:ph idx="1"/>
          </p:nvPr>
        </p:nvSpPr>
        <p:spPr>
          <a:xfrm>
            <a:off x="498475" y="1176338"/>
            <a:ext cx="8266113" cy="5391150"/>
          </a:xfrm>
        </p:spPr>
        <p:txBody>
          <a:bodyPr/>
          <a:lstStyle/>
          <a:p>
            <a:pPr marL="93663" indent="0" eaLnBrk="1" hangingPunct="1">
              <a:buFont typeface="Arial" charset="0"/>
              <a:buNone/>
            </a:pPr>
            <a:r>
              <a:rPr lang="en-US" sz="2300" smtClean="0">
                <a:latin typeface="Lucida Sans Unicode" pitchFamily="-1" charset="0"/>
              </a:rPr>
              <a:t>Insights into genre (e.g. through genre-based corpora) provide linguists and translators with the means to meet readers’ expectations, as genre “carries with it a whole set of prescriptions and restrictions” (Santini, 2004)</a:t>
            </a:r>
          </a:p>
          <a:p>
            <a:pPr lvl="1" eaLnBrk="1" hangingPunct="1"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US" sz="2000" smtClean="0">
                <a:latin typeface="Lucida Sans Unicode" pitchFamily="-1" charset="0"/>
              </a:rPr>
              <a:t>e.g. genre-specific phraseology</a:t>
            </a:r>
          </a:p>
          <a:p>
            <a:pPr marL="93663" indent="0" eaLnBrk="1" hangingPunct="1">
              <a:buFont typeface="Wingdings 3" pitchFamily="-1" charset="2"/>
              <a:buNone/>
            </a:pPr>
            <a:endParaRPr lang="en-GB" sz="2300" smtClean="0">
              <a:latin typeface="Lucida Sans Unicode" pitchFamily="-1" charset="0"/>
            </a:endParaRPr>
          </a:p>
          <a:p>
            <a:pPr marL="93663" indent="0" eaLnBrk="1" hangingPunct="1">
              <a:spcAft>
                <a:spcPts val="1800"/>
              </a:spcAft>
              <a:buFont typeface="Wingdings 3" pitchFamily="-1" charset="2"/>
              <a:buNone/>
            </a:pPr>
            <a:endParaRPr lang="en-GB" sz="2300" smtClean="0">
              <a:latin typeface="Lucida Sans Unicode" pitchFamily="-1" charset="0"/>
            </a:endParaRPr>
          </a:p>
          <a:p>
            <a:pPr marL="93663" indent="0" eaLnBrk="1" hangingPunct="1">
              <a:spcBef>
                <a:spcPct val="0"/>
              </a:spcBef>
              <a:buFont typeface="Wingdings 3" pitchFamily="-1" charset="2"/>
              <a:buNone/>
            </a:pPr>
            <a:endParaRPr lang="en-GB" sz="2300" smtClean="0">
              <a:latin typeface="Lucida Sans Unicode" pitchFamily="-1" charset="0"/>
            </a:endParaRPr>
          </a:p>
          <a:p>
            <a:pPr marL="93663" indent="0" eaLnBrk="1" hangingPunct="1">
              <a:spcBef>
                <a:spcPct val="0"/>
              </a:spcBef>
              <a:spcAft>
                <a:spcPts val="600"/>
              </a:spcAft>
              <a:buFont typeface="Wingdings 3" pitchFamily="-1" charset="2"/>
              <a:buNone/>
            </a:pPr>
            <a:r>
              <a:rPr lang="en-GB" sz="2300" smtClean="0">
                <a:latin typeface="Lucida Sans Unicode" pitchFamily="-1" charset="0"/>
              </a:rPr>
              <a:t>Studies of genres from a (web-as-)corpus perspective</a:t>
            </a:r>
            <a:endParaRPr lang="it-IT" sz="2300" smtClean="0">
              <a:latin typeface="Lucida Sans Unicode" pitchFamily="-1" charset="0"/>
            </a:endParaRPr>
          </a:p>
          <a:p>
            <a:pPr lvl="1" eaLnBrk="1" hangingPunct="1"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US" sz="2000" smtClean="0">
                <a:latin typeface="Lucida Sans Unicode" pitchFamily="-1" charset="0"/>
              </a:rPr>
              <a:t>Bernardini and Ferraresi, forthcoming</a:t>
            </a:r>
          </a:p>
          <a:p>
            <a:pPr lvl="1" eaLnBrk="1" hangingPunct="1"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US" sz="2000" smtClean="0">
                <a:latin typeface="Lucida Sans Unicode" pitchFamily="-1" charset="0"/>
              </a:rPr>
              <a:t>Rehm, 2002</a:t>
            </a:r>
          </a:p>
          <a:p>
            <a:pPr lvl="1" eaLnBrk="1" hangingPunct="1"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US" sz="2000" smtClean="0">
                <a:latin typeface="Lucida Sans Unicode" pitchFamily="-1" charset="0"/>
              </a:rPr>
              <a:t>Santini and Sharoff, 2009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2463" y="3573463"/>
            <a:ext cx="7635875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663">
              <a:buFont typeface="Wingdings 3" pitchFamily="-1" charset="2"/>
              <a:buNone/>
              <a:defRPr/>
            </a:pPr>
            <a:r>
              <a:rPr lang="en-US" sz="1750" dirty="0">
                <a:latin typeface="Lucida Sans Unicode" pitchFamily="-1" charset="0"/>
              </a:rPr>
              <a:t>“A long-term vision would be for all future information systems […] to move from topic-only analysis to being context-aware and genre-enabled” (</a:t>
            </a:r>
            <a:r>
              <a:rPr lang="en-US" sz="1750" dirty="0" err="1">
                <a:latin typeface="Lucida Sans Unicode" pitchFamily="-1" charset="0"/>
              </a:rPr>
              <a:t>Santini</a:t>
            </a:r>
            <a:r>
              <a:rPr lang="en-US" sz="1750" dirty="0">
                <a:latin typeface="Lucida Sans Unicode" pitchFamily="-1" charset="0"/>
              </a:rPr>
              <a:t>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Genre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under </a:t>
            </a:r>
            <a:r>
              <a:rPr lang="it-IT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investigation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588000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None/>
              <a:defRPr/>
            </a:pPr>
            <a:r>
              <a:rPr lang="it-IT" sz="2200" dirty="0" err="1" smtClean="0">
                <a:latin typeface="Lucida Sans Unicode" pitchFamily="-1" charset="0"/>
                <a:ea typeface="+mn-ea"/>
                <a:cs typeface="Arial" charset="0"/>
              </a:rPr>
              <a:t>Academic</a:t>
            </a:r>
            <a:r>
              <a:rPr lang="it-IT" sz="2200" dirty="0" smtClean="0">
                <a:latin typeface="Lucida Sans Unicode" pitchFamily="-1" charset="0"/>
                <a:ea typeface="+mn-ea"/>
                <a:cs typeface="Arial" charset="0"/>
              </a:rPr>
              <a:t> </a:t>
            </a:r>
            <a:r>
              <a:rPr lang="it-IT" sz="2200" dirty="0" err="1" smtClean="0">
                <a:latin typeface="Lucida Sans Unicode" pitchFamily="-1" charset="0"/>
                <a:ea typeface="+mn-ea"/>
                <a:cs typeface="Arial" charset="0"/>
              </a:rPr>
              <a:t>Course</a:t>
            </a:r>
            <a:r>
              <a:rPr lang="it-IT" sz="2200" dirty="0" smtClean="0">
                <a:latin typeface="Lucida Sans Unicode" pitchFamily="-1" charset="0"/>
                <a:ea typeface="+mn-ea"/>
                <a:cs typeface="Arial" charset="0"/>
              </a:rPr>
              <a:t> </a:t>
            </a:r>
            <a:r>
              <a:rPr lang="it-IT" sz="2200" dirty="0" err="1" smtClean="0">
                <a:latin typeface="Lucida Sans Unicode" pitchFamily="-1" charset="0"/>
                <a:ea typeface="+mn-ea"/>
                <a:cs typeface="Arial" charset="0"/>
              </a:rPr>
              <a:t>Descriptions</a:t>
            </a:r>
            <a:r>
              <a:rPr lang="it-IT" sz="2200" dirty="0" smtClean="0">
                <a:latin typeface="Lucida Sans Unicode" pitchFamily="-1" charset="0"/>
                <a:ea typeface="+mn-ea"/>
                <a:cs typeface="Arial" charset="0"/>
              </a:rPr>
              <a:t> (</a:t>
            </a:r>
            <a:r>
              <a:rPr lang="it-IT" sz="2200" dirty="0" err="1" smtClean="0">
                <a:latin typeface="Lucida Sans Unicode" pitchFamily="-1" charset="0"/>
                <a:ea typeface="+mn-ea"/>
                <a:cs typeface="Arial" charset="0"/>
              </a:rPr>
              <a:t>ACDs</a:t>
            </a:r>
            <a:r>
              <a:rPr lang="it-IT" sz="2200" dirty="0" smtClean="0">
                <a:latin typeface="Lucida Sans Unicode" pitchFamily="-1" charset="0"/>
                <a:ea typeface="+mn-ea"/>
                <a:cs typeface="Arial" charset="0"/>
              </a:rPr>
              <a:t>): </a:t>
            </a:r>
            <a:r>
              <a:rPr lang="en-GB" sz="2200" dirty="0" smtClean="0">
                <a:latin typeface="Lucida Sans Unicode" pitchFamily="-1" charset="0"/>
                <a:ea typeface="+mn-ea"/>
                <a:cs typeface="Arial" charset="0"/>
              </a:rPr>
              <a:t>texts describing modules offered by universities</a:t>
            </a:r>
            <a:endParaRPr lang="en-GB" sz="2200" dirty="0">
              <a:latin typeface="Lucida Sans Unicode" pitchFamily="-1" charset="0"/>
              <a:ea typeface="+mn-ea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691" t="9734" r="51407" b="23302"/>
          <a:stretch>
            <a:fillRect/>
          </a:stretch>
        </p:blipFill>
        <p:spPr bwMode="auto">
          <a:xfrm>
            <a:off x="2489200" y="2078038"/>
            <a:ext cx="413702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Methodology</a:t>
            </a:r>
            <a:endParaRPr lang="it-IT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195" name="Segnaposto contenuto 1"/>
          <p:cNvSpPr>
            <a:spLocks noGrp="1"/>
          </p:cNvSpPr>
          <p:nvPr>
            <p:ph idx="1"/>
          </p:nvPr>
        </p:nvSpPr>
        <p:spPr>
          <a:xfrm>
            <a:off x="444500" y="1290638"/>
            <a:ext cx="8229600" cy="339725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-1" charset="2"/>
              <a:buNone/>
            </a:pPr>
            <a:r>
              <a:rPr lang="en-GB" sz="2400" smtClean="0">
                <a:latin typeface="Lucida Sans Unicode" pitchFamily="-1" charset="0"/>
              </a:rPr>
              <a:t>Three main phases</a:t>
            </a:r>
            <a:endParaRPr lang="it-IT" sz="2400" smtClean="0">
              <a:latin typeface="Lucida Sans Unicode" pitchFamily="-1" charset="0"/>
            </a:endParaRPr>
          </a:p>
          <a:p>
            <a:pPr marL="849313" lvl="1" indent="-457200" eaLnBrk="1" hangingPunct="1">
              <a:spcAft>
                <a:spcPts val="600"/>
              </a:spcAft>
              <a:buClr>
                <a:schemeClr val="accent1"/>
              </a:buClr>
              <a:buFont typeface="Lucida Sans Unicode" pitchFamily="-1" charset="0"/>
              <a:buAutoNum type="arabicPeriod"/>
            </a:pPr>
            <a:r>
              <a:rPr lang="en-GB" sz="2400" smtClean="0">
                <a:latin typeface="Lucida Sans Unicode" pitchFamily="-1" charset="0"/>
              </a:rPr>
              <a:t>“manual” construction of a small corpus of ACDs </a:t>
            </a:r>
            <a:endParaRPr lang="it-IT" sz="2400" smtClean="0">
              <a:latin typeface="Lucida Sans Unicode" pitchFamily="-1" charset="0"/>
            </a:endParaRPr>
          </a:p>
          <a:p>
            <a:pPr marL="849313" lvl="1" indent="-457200" eaLnBrk="1" hangingPunct="1">
              <a:spcAft>
                <a:spcPts val="600"/>
              </a:spcAft>
              <a:buClr>
                <a:schemeClr val="accent1"/>
              </a:buClr>
              <a:buFont typeface="Lucida Sans Unicode" pitchFamily="-1" charset="0"/>
              <a:buAutoNum type="arabicPeriod"/>
            </a:pPr>
            <a:r>
              <a:rPr lang="en-GB" sz="2400" b="1" smtClean="0">
                <a:latin typeface="Lucida Sans Unicode" pitchFamily="-1" charset="0"/>
              </a:rPr>
              <a:t>based on the “manual” corpus, construction of three new corpora, each adopting different parameters</a:t>
            </a:r>
            <a:endParaRPr lang="it-IT" sz="2400" b="1" smtClean="0">
              <a:latin typeface="Lucida Sans Unicode" pitchFamily="-1" charset="0"/>
            </a:endParaRPr>
          </a:p>
          <a:p>
            <a:pPr marL="849313" lvl="1" indent="-457200" eaLnBrk="1" hangingPunct="1">
              <a:spcAft>
                <a:spcPts val="600"/>
              </a:spcAft>
              <a:buClr>
                <a:schemeClr val="accent1"/>
              </a:buClr>
              <a:buFont typeface="Lucida Sans Unicode" pitchFamily="-1" charset="0"/>
              <a:buAutoNum type="arabicPeriod"/>
            </a:pPr>
            <a:r>
              <a:rPr lang="en-GB" sz="2400" smtClean="0">
                <a:latin typeface="Lucida Sans Unicode" pitchFamily="-1" charset="0"/>
              </a:rPr>
              <a:t>post hoc evaluation</a:t>
            </a:r>
            <a:endParaRPr lang="it-IT" sz="2400" smtClean="0">
              <a:latin typeface="Lucida Sans Unicode" pitchFamily="-1" charset="0"/>
            </a:endParaRPr>
          </a:p>
        </p:txBody>
      </p:sp>
      <p:grpSp>
        <p:nvGrpSpPr>
          <p:cNvPr id="2" name="Gruppo 18"/>
          <p:cNvGrpSpPr>
            <a:grpSpLocks/>
          </p:cNvGrpSpPr>
          <p:nvPr/>
        </p:nvGrpSpPr>
        <p:grpSpPr bwMode="auto">
          <a:xfrm>
            <a:off x="788988" y="4870450"/>
            <a:ext cx="1895475" cy="1295400"/>
            <a:chOff x="788988" y="4870450"/>
            <a:chExt cx="1895476" cy="1295400"/>
          </a:xfrm>
        </p:grpSpPr>
        <p:sp>
          <p:nvSpPr>
            <p:cNvPr id="8211" name="Rettangolo 3"/>
            <p:cNvSpPr>
              <a:spLocks noChangeArrowheads="1"/>
            </p:cNvSpPr>
            <p:nvPr/>
          </p:nvSpPr>
          <p:spPr bwMode="auto">
            <a:xfrm>
              <a:off x="788988" y="4870450"/>
              <a:ext cx="1871663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>
                <a:solidFill>
                  <a:srgbClr val="00B050"/>
                </a:solidFill>
                <a:latin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8212" name="CasellaDiTesto 7"/>
            <p:cNvSpPr txBox="1">
              <a:spLocks noChangeArrowheads="1"/>
            </p:cNvSpPr>
            <p:nvPr/>
          </p:nvSpPr>
          <p:spPr bwMode="auto">
            <a:xfrm>
              <a:off x="812801" y="5230813"/>
              <a:ext cx="1871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Times New Roman" pitchFamily="-1" charset="0"/>
                  <a:cs typeface="Times New Roman" pitchFamily="-1" charset="0"/>
                </a:rPr>
                <a:t>Manual corpus</a:t>
              </a:r>
            </a:p>
          </p:txBody>
        </p:sp>
      </p:grpSp>
      <p:grpSp>
        <p:nvGrpSpPr>
          <p:cNvPr id="4" name="Gruppo 19"/>
          <p:cNvGrpSpPr>
            <a:grpSpLocks/>
          </p:cNvGrpSpPr>
          <p:nvPr/>
        </p:nvGrpSpPr>
        <p:grpSpPr bwMode="auto">
          <a:xfrm>
            <a:off x="2670175" y="4740275"/>
            <a:ext cx="2925763" cy="1570038"/>
            <a:chOff x="2670176" y="4740275"/>
            <a:chExt cx="2925763" cy="1570038"/>
          </a:xfrm>
        </p:grpSpPr>
        <p:sp>
          <p:nvSpPr>
            <p:cNvPr id="8205" name="CasellaDiTesto 37"/>
            <p:cNvSpPr txBox="1">
              <a:spLocks noChangeArrowheads="1"/>
            </p:cNvSpPr>
            <p:nvPr/>
          </p:nvSpPr>
          <p:spPr bwMode="auto">
            <a:xfrm>
              <a:off x="3724276" y="4740275"/>
              <a:ext cx="18716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Times New Roman" pitchFamily="-1" charset="0"/>
                  <a:cs typeface="Times New Roman" pitchFamily="-1" charset="0"/>
                </a:rPr>
                <a:t>New_procedure_1 </a:t>
              </a:r>
            </a:p>
          </p:txBody>
        </p:sp>
        <p:sp>
          <p:nvSpPr>
            <p:cNvPr id="8206" name="CasellaDiTesto 38"/>
            <p:cNvSpPr txBox="1">
              <a:spLocks noChangeArrowheads="1"/>
            </p:cNvSpPr>
            <p:nvPr/>
          </p:nvSpPr>
          <p:spPr bwMode="auto">
            <a:xfrm>
              <a:off x="3724276" y="5314950"/>
              <a:ext cx="18716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Times New Roman" pitchFamily="-1" charset="0"/>
                  <a:cs typeface="Times New Roman" pitchFamily="-1" charset="0"/>
                </a:rPr>
                <a:t>New_procedure_2</a:t>
              </a:r>
            </a:p>
          </p:txBody>
        </p:sp>
        <p:sp>
          <p:nvSpPr>
            <p:cNvPr id="8207" name="CasellaDiTesto 39"/>
            <p:cNvSpPr txBox="1">
              <a:spLocks noChangeArrowheads="1"/>
            </p:cNvSpPr>
            <p:nvPr/>
          </p:nvSpPr>
          <p:spPr bwMode="auto">
            <a:xfrm>
              <a:off x="3724276" y="5964238"/>
              <a:ext cx="18716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Times New Roman" pitchFamily="-1" charset="0"/>
                  <a:cs typeface="Times New Roman" pitchFamily="-1" charset="0"/>
                </a:rPr>
                <a:t>New_procedure_3</a:t>
              </a:r>
            </a:p>
          </p:txBody>
        </p:sp>
        <p:cxnSp>
          <p:nvCxnSpPr>
            <p:cNvPr id="23" name="Connettore 2 22"/>
            <p:cNvCxnSpPr/>
            <p:nvPr/>
          </p:nvCxnSpPr>
          <p:spPr bwMode="auto">
            <a:xfrm flipV="1">
              <a:off x="2670176" y="4979988"/>
              <a:ext cx="863600" cy="5032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 bwMode="auto">
            <a:xfrm>
              <a:off x="2670176" y="5483225"/>
              <a:ext cx="863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 bwMode="auto">
            <a:xfrm>
              <a:off x="2670176" y="5483225"/>
              <a:ext cx="863600" cy="5762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20"/>
          <p:cNvGrpSpPr>
            <a:grpSpLocks/>
          </p:cNvGrpSpPr>
          <p:nvPr/>
        </p:nvGrpSpPr>
        <p:grpSpPr bwMode="auto">
          <a:xfrm>
            <a:off x="5734050" y="4778375"/>
            <a:ext cx="2928938" cy="1489075"/>
            <a:chOff x="5734051" y="4778375"/>
            <a:chExt cx="2928938" cy="1489075"/>
          </a:xfrm>
        </p:grpSpPr>
        <p:cxnSp>
          <p:nvCxnSpPr>
            <p:cNvPr id="51" name="Connettore 2 50"/>
            <p:cNvCxnSpPr/>
            <p:nvPr/>
          </p:nvCxnSpPr>
          <p:spPr bwMode="auto">
            <a:xfrm>
              <a:off x="5734051" y="4943475"/>
              <a:ext cx="863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/>
            <p:cNvCxnSpPr/>
            <p:nvPr/>
          </p:nvCxnSpPr>
          <p:spPr bwMode="auto">
            <a:xfrm>
              <a:off x="5734051" y="5446713"/>
              <a:ext cx="863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 bwMode="auto">
            <a:xfrm>
              <a:off x="5734051" y="6094413"/>
              <a:ext cx="863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2" name="CasellaDiTesto 37"/>
            <p:cNvSpPr txBox="1">
              <a:spLocks noChangeArrowheads="1"/>
            </p:cNvSpPr>
            <p:nvPr/>
          </p:nvSpPr>
          <p:spPr bwMode="auto">
            <a:xfrm>
              <a:off x="6791326" y="4778375"/>
              <a:ext cx="18716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Times New Roman" pitchFamily="-1" charset="0"/>
                  <a:cs typeface="Times New Roman" pitchFamily="-1" charset="0"/>
                </a:rPr>
                <a:t>Post hoc evaluation</a:t>
              </a:r>
            </a:p>
          </p:txBody>
        </p:sp>
        <p:sp>
          <p:nvSpPr>
            <p:cNvPr id="8203" name="CasellaDiTesto 37"/>
            <p:cNvSpPr txBox="1">
              <a:spLocks noChangeArrowheads="1"/>
            </p:cNvSpPr>
            <p:nvPr/>
          </p:nvSpPr>
          <p:spPr bwMode="auto">
            <a:xfrm>
              <a:off x="6769101" y="5291138"/>
              <a:ext cx="18716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Times New Roman" pitchFamily="-1" charset="0"/>
                  <a:cs typeface="Times New Roman" pitchFamily="-1" charset="0"/>
                </a:rPr>
                <a:t>Post hoc evaluation</a:t>
              </a:r>
            </a:p>
          </p:txBody>
        </p:sp>
        <p:sp>
          <p:nvSpPr>
            <p:cNvPr id="8204" name="CasellaDiTesto 37"/>
            <p:cNvSpPr txBox="1">
              <a:spLocks noChangeArrowheads="1"/>
            </p:cNvSpPr>
            <p:nvPr/>
          </p:nvSpPr>
          <p:spPr bwMode="auto">
            <a:xfrm>
              <a:off x="6757988" y="5921375"/>
              <a:ext cx="18716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Times New Roman" pitchFamily="-1" charset="0"/>
                  <a:cs typeface="Times New Roman" pitchFamily="-1" charset="0"/>
                </a:rPr>
                <a:t>Post hoc evaluation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</a:rPr>
              <a:t>“Manual” corpus</a:t>
            </a:r>
          </a:p>
        </p:txBody>
      </p:sp>
      <p:sp>
        <p:nvSpPr>
          <p:cNvPr id="25603" name="Rectangle 9"/>
          <p:cNvSpPr>
            <a:spLocks noGrp="1"/>
          </p:cNvSpPr>
          <p:nvPr>
            <p:ph idx="1"/>
          </p:nvPr>
        </p:nvSpPr>
        <p:spPr>
          <a:xfrm>
            <a:off x="446088" y="1255713"/>
            <a:ext cx="8229600" cy="4837112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buFont typeface="Wingdings 3" pitchFamily="-1" charset="2"/>
              <a:buNone/>
            </a:pPr>
            <a:r>
              <a:rPr lang="it-IT" sz="2500" smtClean="0">
                <a:latin typeface="Lucida Sans Unicode" pitchFamily="-1" charset="0"/>
              </a:rPr>
              <a:t>BootCaT was used as a simple text downloader</a:t>
            </a:r>
          </a:p>
          <a:p>
            <a:pPr lvl="1" eaLnBrk="1" hangingPunct="1">
              <a:spcBef>
                <a:spcPts val="300"/>
              </a:spcBef>
              <a:spcAft>
                <a:spcPct val="500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it-IT" sz="2200" smtClean="0">
                <a:latin typeface="Lucida Sans Unicode" pitchFamily="-1" charset="0"/>
              </a:rPr>
              <a:t>tuples were replaced by the </a:t>
            </a:r>
            <a:r>
              <a:rPr lang="it-IT" sz="2200" i="1" smtClean="0">
                <a:latin typeface="Lucida Sans Unicode" pitchFamily="-1" charset="0"/>
              </a:rPr>
              <a:t>site:</a:t>
            </a:r>
            <a:r>
              <a:rPr lang="it-IT" sz="2200" smtClean="0">
                <a:latin typeface="Lucida Sans Unicode" pitchFamily="-1" charset="0"/>
              </a:rPr>
              <a:t> operator </a:t>
            </a:r>
            <a:r>
              <a:rPr lang="en-GB" sz="2200" smtClean="0">
                <a:latin typeface="Lucida Sans Unicode" pitchFamily="-1" charset="0"/>
              </a:rPr>
              <a:t>followed by a base-URL (e.g. </a:t>
            </a:r>
            <a:r>
              <a:rPr lang="en-GB" sz="2200" i="1" smtClean="0">
                <a:latin typeface="Lucida Sans Unicode" pitchFamily="-1" charset="0"/>
              </a:rPr>
              <a:t>site:university.ac.uk</a:t>
            </a:r>
            <a:r>
              <a:rPr lang="en-GB" sz="2200" smtClean="0">
                <a:latin typeface="Lucida Sans Unicode" pitchFamily="-1" charset="0"/>
              </a:rPr>
              <a:t>) and sent as queries to the Bing search engine</a:t>
            </a:r>
          </a:p>
          <a:p>
            <a:pPr lvl="1" eaLnBrk="1" hangingPunct="1">
              <a:spcBef>
                <a:spcPts val="300"/>
              </a:spcBef>
              <a:spcAft>
                <a:spcPct val="80000"/>
              </a:spcAft>
              <a:buClr>
                <a:schemeClr val="accent1"/>
              </a:buClr>
              <a:buSzPct val="70000"/>
              <a:buFont typeface="Courier New" pitchFamily="-1" charset="0"/>
              <a:buChar char="o"/>
            </a:pPr>
            <a:r>
              <a:rPr lang="en-GB" sz="2200" smtClean="0">
                <a:latin typeface="Lucida Sans Unicode" pitchFamily="-1" charset="0"/>
              </a:rPr>
              <a:t>irrelevant URLs (if any) were discarded</a:t>
            </a:r>
          </a:p>
          <a:p>
            <a:pPr lvl="1" eaLnBrk="1" hangingPunct="1">
              <a:spcBef>
                <a:spcPts val="300"/>
              </a:spcBef>
              <a:spcAft>
                <a:spcPct val="80000"/>
              </a:spcAft>
              <a:buClr>
                <a:schemeClr val="accent1"/>
              </a:buClr>
              <a:buSzPct val="70000"/>
              <a:buFont typeface="Arial" charset="0"/>
              <a:buNone/>
            </a:pPr>
            <a:endParaRPr lang="en-GB" sz="1100" smtClean="0">
              <a:latin typeface="Lucida Sans Unicode" pitchFamily="-1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500" smtClean="0">
                <a:latin typeface="Lucida Sans Unicode" pitchFamily="-1" charset="0"/>
              </a:rPr>
              <a:t>Some statistics</a:t>
            </a:r>
            <a:endParaRPr lang="it-IT" sz="1600" smtClean="0">
              <a:latin typeface="Lucida Sans Unicode" pitchFamily="-1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85788" y="4641850"/>
          <a:ext cx="6096000" cy="14859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“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Manual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” corpus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N.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of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university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websites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N. of URLs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618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N.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of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tokens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cs typeface="Arial" charset="0"/>
                        </a:rPr>
                        <a:t>531,876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534988" y="1125538"/>
            <a:ext cx="8147050" cy="5697537"/>
            <a:chOff x="498228" y="1124838"/>
            <a:chExt cx="8147050" cy="5697537"/>
          </a:xfrm>
        </p:grpSpPr>
        <p:pic>
          <p:nvPicPr>
            <p:cNvPr id="92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228" y="1124838"/>
              <a:ext cx="8147050" cy="569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Rectangle 11"/>
            <p:cNvSpPr>
              <a:spLocks noChangeArrowheads="1"/>
            </p:cNvSpPr>
            <p:nvPr/>
          </p:nvSpPr>
          <p:spPr bwMode="auto">
            <a:xfrm>
              <a:off x="2987567" y="2026011"/>
              <a:ext cx="2345262" cy="2667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-1" charset="0"/>
              </a:rPr>
              <a:t>“Manual” corpus</a:t>
            </a:r>
            <a:endParaRPr lang="it-IT" sz="4100" smtClean="0"/>
          </a:p>
        </p:txBody>
      </p:sp>
      <p:graphicFrame>
        <p:nvGraphicFramePr>
          <p:cNvPr id="4" name="Grafico 3"/>
          <p:cNvGraphicFramePr/>
          <p:nvPr/>
        </p:nvGraphicFramePr>
        <p:xfrm>
          <a:off x="783213" y="1128156"/>
          <a:ext cx="7885773" cy="558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7640</TotalTime>
  <Words>1022</Words>
  <Application>Microsoft Office PowerPoint</Application>
  <PresentationFormat>Presentazione su schermo (4:3)</PresentationFormat>
  <Paragraphs>301</Paragraphs>
  <Slides>31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Calibri</vt:lpstr>
      <vt:lpstr>ＭＳ Ｐゴシック</vt:lpstr>
      <vt:lpstr>Lucida Sans Unicode</vt:lpstr>
      <vt:lpstr>Wingdings 3</vt:lpstr>
      <vt:lpstr>Courier New</vt:lpstr>
      <vt:lpstr>Times New Roman</vt:lpstr>
      <vt:lpstr>Tema di Office</vt:lpstr>
      <vt:lpstr>Genre-driven vs. Topic-driven BootCaT corpora: building and evaluating a corpus of academic course descriptions</vt:lpstr>
      <vt:lpstr>Outline</vt:lpstr>
      <vt:lpstr>The bigger picture</vt:lpstr>
      <vt:lpstr>Traditionally…</vt:lpstr>
      <vt:lpstr>Beyond topic: genre</vt:lpstr>
      <vt:lpstr>Genre under investigation</vt:lpstr>
      <vt:lpstr>Methodology</vt:lpstr>
      <vt:lpstr>“Manual” corpus</vt:lpstr>
      <vt:lpstr>“Manual” corpus</vt:lpstr>
      <vt:lpstr>Three methods for building genre-driven corpora</vt:lpstr>
      <vt:lpstr>Three methods for building genre-driven corpora</vt:lpstr>
      <vt:lpstr>Three methods for building genre-driven corpora</vt:lpstr>
      <vt:lpstr>Keyword extraction</vt:lpstr>
      <vt:lpstr>Sample of keywords</vt:lpstr>
      <vt:lpstr>n-gram extraction</vt:lpstr>
      <vt:lpstr>Sample of trigrams</vt:lpstr>
      <vt:lpstr>Comparing parameters</vt:lpstr>
      <vt:lpstr>Comparing parameters</vt:lpstr>
      <vt:lpstr>Comparing parameters</vt:lpstr>
      <vt:lpstr>Tuples corpus_key</vt:lpstr>
      <vt:lpstr>Tuples corpus_tri</vt:lpstr>
      <vt:lpstr>Tuples corpus_mix</vt:lpstr>
      <vt:lpstr>Post hoc evaluation</vt:lpstr>
      <vt:lpstr>Second try</vt:lpstr>
      <vt:lpstr>First try vs. second try</vt:lpstr>
      <vt:lpstr>Summing up</vt:lpstr>
      <vt:lpstr>Back to the bigger picture</vt:lpstr>
      <vt:lpstr>Diapositiva 28</vt:lpstr>
      <vt:lpstr>Same “topic” different “genres”</vt:lpstr>
      <vt:lpstr>Genre-driven vs. Topic-driven BootCaT corpora: building and evaluating a corpus of academic course descriptions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Genre-driven vs. topic-driven BootCaT corpora: building and evaluating a corpus of academic course descriptions</dc:title>
  <dc:creator>Erika</dc:creator>
  <cp:lastModifiedBy>Erika</cp:lastModifiedBy>
  <cp:revision>626</cp:revision>
  <dcterms:created xsi:type="dcterms:W3CDTF">2013-06-20T14:40:51Z</dcterms:created>
  <dcterms:modified xsi:type="dcterms:W3CDTF">2013-06-27T15:40:31Z</dcterms:modified>
</cp:coreProperties>
</file>